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3"/>
  </p:notesMasterIdLst>
  <p:sldIdLst>
    <p:sldId id="256" r:id="rId2"/>
    <p:sldId id="374" r:id="rId3"/>
    <p:sldId id="375" r:id="rId4"/>
    <p:sldId id="37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76" r:id="rId18"/>
    <p:sldId id="302" r:id="rId19"/>
    <p:sldId id="305" r:id="rId20"/>
    <p:sldId id="306" r:id="rId21"/>
    <p:sldId id="307" r:id="rId22"/>
    <p:sldId id="308" r:id="rId23"/>
    <p:sldId id="309" r:id="rId24"/>
    <p:sldId id="368" r:id="rId25"/>
    <p:sldId id="369" r:id="rId26"/>
    <p:sldId id="370" r:id="rId27"/>
    <p:sldId id="371" r:id="rId28"/>
    <p:sldId id="372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16" r:id="rId70"/>
    <p:sldId id="405" r:id="rId71"/>
    <p:sldId id="406" r:id="rId72"/>
    <p:sldId id="407" r:id="rId73"/>
    <p:sldId id="408" r:id="rId74"/>
    <p:sldId id="409" r:id="rId75"/>
    <p:sldId id="410" r:id="rId76"/>
    <p:sldId id="430" r:id="rId77"/>
    <p:sldId id="411" r:id="rId78"/>
    <p:sldId id="412" r:id="rId79"/>
    <p:sldId id="413" r:id="rId80"/>
    <p:sldId id="414" r:id="rId81"/>
    <p:sldId id="418" r:id="rId82"/>
    <p:sldId id="419" r:id="rId83"/>
    <p:sldId id="420" r:id="rId84"/>
    <p:sldId id="421" r:id="rId85"/>
    <p:sldId id="422" r:id="rId86"/>
    <p:sldId id="423" r:id="rId87"/>
    <p:sldId id="424" r:id="rId88"/>
    <p:sldId id="425" r:id="rId89"/>
    <p:sldId id="426" r:id="rId90"/>
    <p:sldId id="427" r:id="rId91"/>
    <p:sldId id="429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5470-D612-44A3-89DE-AA28BE727109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AE46-F31B-4508-AFB1-52947E48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AE46-F31B-4508-AFB1-52947E48F7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0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90F72-CA8D-4954-8F0C-4A99B7766A4C}" type="datetime1">
              <a:rPr lang="en-US" smtClean="0"/>
              <a:t>1/29/2013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ABED-BF09-4D77-A7C3-9C9DB984A092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87D2-5B5A-486D-8F14-8475A9B5356B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8D63-74EA-4D01-B313-030F36B2AC63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AB193A-8C5E-491D-8AB6-0B3C5167AB92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D065-CD6C-40A1-A5A0-5487B2995FC3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F4CB-4144-4306-93BC-A3E0F3C4C96F}" type="datetime1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21D9-928F-46C2-AE46-86493B31D084}" type="datetime1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9688-4263-418B-892A-95B39A845A1D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5731-B950-4D37-9FB6-15878DEB9581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295A-BB9F-4C98-A968-4A570DC26C2A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B421F7-827D-4411-94DA-6ED61583EBF9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ckersforcharity.org/ghdb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" TargetMode="External"/><Relationship Id="rId7" Type="http://schemas.openxmlformats.org/officeDocument/2006/relationships/hyperlink" Target="http://www.afrinic.net/" TargetMode="External"/><Relationship Id="rId2" Type="http://schemas.openxmlformats.org/officeDocument/2006/relationships/hyperlink" Target="http://www.internic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pe.net/" TargetMode="External"/><Relationship Id="rId5" Type="http://schemas.openxmlformats.org/officeDocument/2006/relationships/hyperlink" Target="http://www.lacnic.net/" TargetMode="External"/><Relationship Id="rId4" Type="http://schemas.openxmlformats.org/officeDocument/2006/relationships/hyperlink" Target="http://www.arin.ne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proquest.safaribooksonline.com.pitt.idm.oclc.org/book/networking/intrusion-detection/9781597496568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://proquest.safaribooksonline.com.pitt.idm.oclc.org/book/networking/security/978007178028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focus.com/" TargetMode="External"/><Relationship Id="rId2" Type="http://schemas.openxmlformats.org/officeDocument/2006/relationships/hyperlink" Target="http://www.us-cert.gov/cas/techalert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uxsecurity.com/content/section/3/170/" TargetMode="External"/><Relationship Id="rId5" Type="http://schemas.openxmlformats.org/officeDocument/2006/relationships/hyperlink" Target="http://www.windowsecurity.com/" TargetMode="External"/><Relationship Id="rId4" Type="http://schemas.openxmlformats.org/officeDocument/2006/relationships/hyperlink" Target="http://www.securityfocus.com/vulnerabilitie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nmap.org/book/osdetect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nsecure.org/stf/smashstack.html" TargetMode="External"/><Relationship Id="rId2" Type="http://schemas.openxmlformats.org/officeDocument/2006/relationships/hyperlink" Target="http://en.wikipedia.org/wiki/Elias_Lev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Robert_Tappan_Morris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undstone.com/us/index.asp" TargetMode="External"/><Relationship Id="rId2" Type="http://schemas.openxmlformats.org/officeDocument/2006/relationships/hyperlink" Target="http://secto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mote-exploit.org/" TargetMode="External"/><Relationship Id="rId5" Type="http://schemas.openxmlformats.org/officeDocument/2006/relationships/hyperlink" Target="http://www.nessus.org/nessus/" TargetMode="External"/><Relationship Id="rId4" Type="http://schemas.openxmlformats.org/officeDocument/2006/relationships/hyperlink" Target="http://www.metasploit.com/" TargetMode="Externa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INFSCI 1075: </a:t>
            </a:r>
            <a:r>
              <a:rPr lang="en-US" smtClean="0"/>
              <a:t>Network Security  </a:t>
            </a:r>
            <a:r>
              <a:rPr lang="en-US"/>
              <a:t>–  Spring 2013</a:t>
            </a:r>
            <a:endParaRPr lang="en-US" dirty="0" smtClean="0"/>
          </a:p>
          <a:p>
            <a:r>
              <a:rPr lang="en-US" dirty="0" smtClean="0"/>
              <a:t>Amir </a:t>
            </a:r>
            <a:r>
              <a:rPr lang="en-US" dirty="0" err="1" smtClean="0"/>
              <a:t>Masoumzadeh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Break-Ins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Attackers may pose as employees or other </a:t>
            </a:r>
            <a:r>
              <a:rPr lang="en-US" dirty="0" smtClean="0"/>
              <a:t>“normal</a:t>
            </a:r>
            <a:r>
              <a:rPr lang="en-US" dirty="0"/>
              <a:t>” personnel (e.g., delivery, maintenance, etc.)</a:t>
            </a:r>
          </a:p>
          <a:p>
            <a:pPr lvl="1"/>
            <a:r>
              <a:rPr lang="en-US" dirty="0"/>
              <a:t>Once inside, an attacker may have access to</a:t>
            </a:r>
          </a:p>
          <a:p>
            <a:pPr lvl="2"/>
            <a:r>
              <a:rPr lang="en-US" dirty="0"/>
              <a:t>Physical machines</a:t>
            </a:r>
          </a:p>
          <a:p>
            <a:pPr lvl="3"/>
            <a:r>
              <a:rPr lang="en-US" dirty="0"/>
              <a:t>Possibly </a:t>
            </a:r>
            <a:r>
              <a:rPr lang="en-US" dirty="0" smtClean="0"/>
              <a:t>unprotected</a:t>
            </a:r>
            <a:endParaRPr lang="en-US" dirty="0"/>
          </a:p>
          <a:p>
            <a:pPr lvl="3"/>
            <a:r>
              <a:rPr lang="en-US" dirty="0" smtClean="0"/>
              <a:t>Plant backdoors</a:t>
            </a:r>
            <a:endParaRPr lang="en-US" dirty="0"/>
          </a:p>
          <a:p>
            <a:pPr lvl="2"/>
            <a:r>
              <a:rPr lang="en-US" dirty="0" smtClean="0"/>
              <a:t>Other </a:t>
            </a:r>
            <a:r>
              <a:rPr lang="en-US" dirty="0"/>
              <a:t>hardware and infrastructure</a:t>
            </a:r>
          </a:p>
          <a:p>
            <a:pPr lvl="3"/>
            <a:r>
              <a:rPr lang="en-US" dirty="0"/>
              <a:t>Telephone lines</a:t>
            </a:r>
          </a:p>
          <a:p>
            <a:pPr lvl="3"/>
            <a:r>
              <a:rPr lang="en-US" dirty="0"/>
              <a:t>Wiring closets / racks</a:t>
            </a:r>
          </a:p>
          <a:p>
            <a:pPr lvl="2"/>
            <a:r>
              <a:rPr lang="en-US" dirty="0"/>
              <a:t>Internal network access</a:t>
            </a:r>
          </a:p>
          <a:p>
            <a:pPr lvl="2"/>
            <a:r>
              <a:rPr lang="en-US" dirty="0"/>
              <a:t>Documented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Dumpster diving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Publicly Available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Public information can contain things that can help hacker </a:t>
            </a:r>
            <a:r>
              <a:rPr lang="en-US" dirty="0" smtClean="0"/>
              <a:t>break into targets</a:t>
            </a:r>
            <a:endParaRPr lang="en-US" dirty="0"/>
          </a:p>
          <a:p>
            <a:pPr lvl="1"/>
            <a:r>
              <a:rPr lang="en-US" dirty="0"/>
              <a:t>Company web pages</a:t>
            </a:r>
          </a:p>
          <a:p>
            <a:pPr lvl="1"/>
            <a:r>
              <a:rPr lang="en-US" dirty="0"/>
              <a:t>Related organizations</a:t>
            </a:r>
          </a:p>
          <a:p>
            <a:pPr lvl="1"/>
            <a:r>
              <a:rPr lang="en-US" dirty="0"/>
              <a:t>Location details</a:t>
            </a:r>
          </a:p>
          <a:p>
            <a:pPr lvl="1"/>
            <a:r>
              <a:rPr lang="en-US" dirty="0"/>
              <a:t>Phone numbers, contact names, emails, etc.</a:t>
            </a:r>
          </a:p>
          <a:p>
            <a:pPr lvl="1"/>
            <a:r>
              <a:rPr lang="en-US" dirty="0"/>
              <a:t>Current events (mergers, acquisitions, layoffs, </a:t>
            </a:r>
            <a:r>
              <a:rPr lang="en-US" dirty="0" smtClean="0"/>
              <a:t>etc.)</a:t>
            </a:r>
            <a:endParaRPr lang="en-US" dirty="0"/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 Web - Google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called </a:t>
            </a:r>
            <a:r>
              <a:rPr lang="en-US" dirty="0" smtClean="0"/>
              <a:t>“Google </a:t>
            </a:r>
            <a:r>
              <a:rPr lang="en-US" dirty="0"/>
              <a:t>hacking”, is now a popular method of researching a target (or finding one)</a:t>
            </a:r>
          </a:p>
          <a:p>
            <a:r>
              <a:rPr lang="en-US" dirty="0"/>
              <a:t>Google hacking is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Very efficient</a:t>
            </a:r>
          </a:p>
          <a:p>
            <a:pPr lvl="1"/>
            <a:r>
              <a:rPr lang="en-US" dirty="0"/>
              <a:t>Low risk</a:t>
            </a:r>
          </a:p>
          <a:p>
            <a:r>
              <a:rPr lang="en-US" dirty="0"/>
              <a:t>Google finds all the information you forgot you even </a:t>
            </a:r>
            <a:r>
              <a:rPr lang="en-US" dirty="0" smtClean="0"/>
              <a:t>had</a:t>
            </a:r>
            <a:endParaRPr lang="en-US" dirty="0"/>
          </a:p>
          <a:p>
            <a:r>
              <a:rPr lang="en-US" dirty="0"/>
              <a:t>Can be used to find any number of specific or random targets</a:t>
            </a:r>
          </a:p>
          <a:p>
            <a:r>
              <a:rPr lang="en-US" dirty="0"/>
              <a:t>Example: </a:t>
            </a:r>
            <a:r>
              <a:rPr lang="en-US" dirty="0" smtClean="0"/>
              <a:t>“VNC </a:t>
            </a:r>
            <a:r>
              <a:rPr lang="en-US" dirty="0"/>
              <a:t>Desktop” </a:t>
            </a:r>
            <a:r>
              <a:rPr lang="en-US" dirty="0" smtClean="0"/>
              <a:t>inurl:5800</a:t>
            </a:r>
          </a:p>
          <a:p>
            <a:pPr lvl="1"/>
            <a:r>
              <a:rPr lang="en-US" dirty="0" smtClean="0"/>
              <a:t>More examples in Google </a:t>
            </a:r>
            <a:r>
              <a:rPr lang="en-US" dirty="0"/>
              <a:t>Hacking Database: </a:t>
            </a:r>
            <a:r>
              <a:rPr lang="en-US" dirty="0">
                <a:hlinkClick r:id="rId2"/>
              </a:rPr>
              <a:t>http://www.hackersforcharity.org/ghdb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Operatives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64750"/>
              </p:ext>
            </p:extLst>
          </p:nvPr>
        </p:nvGraphicFramePr>
        <p:xfrm>
          <a:off x="134938" y="1191491"/>
          <a:ext cx="8886825" cy="518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OpenOffice.org" r:id="rId3" imgW="10361520" imgH="6038280" progId="">
                  <p:embed/>
                </p:oleObj>
              </mc:Choice>
              <mc:Fallback>
                <p:oleObj name="OpenOffice.org" r:id="rId3" imgW="10361520" imgH="6038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191491"/>
                        <a:ext cx="8886825" cy="518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Company's Website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contain information about</a:t>
            </a:r>
          </a:p>
          <a:p>
            <a:pPr lvl="1"/>
            <a:r>
              <a:rPr lang="en-US" dirty="0"/>
              <a:t>Employees</a:t>
            </a:r>
          </a:p>
          <a:p>
            <a:pPr lvl="2"/>
            <a:r>
              <a:rPr lang="en-US" dirty="0"/>
              <a:t>Contact info</a:t>
            </a:r>
          </a:p>
          <a:p>
            <a:pPr lvl="2"/>
            <a:r>
              <a:rPr lang="en-US" dirty="0"/>
              <a:t>Corporate </a:t>
            </a:r>
            <a:r>
              <a:rPr lang="en-US" dirty="0" smtClean="0"/>
              <a:t>structure</a:t>
            </a:r>
            <a:endParaRPr lang="en-US" dirty="0"/>
          </a:p>
          <a:p>
            <a:pPr lvl="1"/>
            <a:r>
              <a:rPr lang="en-US" dirty="0"/>
              <a:t>Corporate culture &amp; </a:t>
            </a:r>
            <a:r>
              <a:rPr lang="en-US" dirty="0" smtClean="0"/>
              <a:t>language</a:t>
            </a:r>
            <a:endParaRPr lang="en-US" dirty="0"/>
          </a:p>
          <a:p>
            <a:pPr lvl="1"/>
            <a:r>
              <a:rPr lang="en-US" dirty="0"/>
              <a:t>Business partners</a:t>
            </a:r>
          </a:p>
          <a:p>
            <a:pPr lvl="1"/>
            <a:r>
              <a:rPr lang="en-US" dirty="0"/>
              <a:t>Technologies in use</a:t>
            </a:r>
          </a:p>
          <a:p>
            <a:pPr lvl="1"/>
            <a:r>
              <a:rPr lang="en-US" dirty="0"/>
              <a:t>Open job requisitions</a:t>
            </a:r>
          </a:p>
          <a:p>
            <a:pPr lvl="2"/>
            <a:r>
              <a:rPr lang="en-US" dirty="0"/>
              <a:t>What if a company is looking for a firewall administrator for Cisco firewalls?  </a:t>
            </a:r>
          </a:p>
          <a:p>
            <a:pPr lvl="1"/>
            <a:r>
              <a:rPr lang="en-US" dirty="0"/>
              <a:t>An attacker may cache the entire website for an organization (</a:t>
            </a:r>
            <a:r>
              <a:rPr lang="en-US" dirty="0" err="1"/>
              <a:t>wget</a:t>
            </a:r>
            <a:r>
              <a:rPr lang="en-US" dirty="0"/>
              <a:t>, Teleport </a:t>
            </a:r>
            <a:r>
              <a:rPr lang="en-US" dirty="0" smtClean="0"/>
              <a:t>Pro)</a:t>
            </a:r>
            <a:endParaRPr lang="en-US" dirty="0"/>
          </a:p>
          <a:p>
            <a:pPr lvl="2"/>
            <a:r>
              <a:rPr lang="en-US" dirty="0"/>
              <a:t>Raw directories may reveal something a site does </a:t>
            </a:r>
            <a:r>
              <a:rPr lang="en-US" dirty="0" smtClean="0"/>
              <a:t>not</a:t>
            </a:r>
            <a:endParaRPr lang="en-US" dirty="0"/>
          </a:p>
          <a:p>
            <a:pPr lvl="2"/>
            <a:r>
              <a:rPr lang="en-US" dirty="0"/>
              <a:t>Less prolonged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ICANN (Internet Corporation for Assigned Names and Numbers ) and ASO(Address Supporting Organization) divide IP blocks and distribute them to local internet registries</a:t>
            </a:r>
          </a:p>
          <a:p>
            <a:r>
              <a:rPr lang="en-US" dirty="0"/>
              <a:t>Local registries manage and distribute these addresses and names</a:t>
            </a:r>
          </a:p>
          <a:p>
            <a:r>
              <a:rPr lang="en-US" dirty="0"/>
              <a:t>They keep public records on domain registrants</a:t>
            </a:r>
          </a:p>
          <a:p>
            <a:pPr lvl="1"/>
            <a:r>
              <a:rPr lang="en-US" dirty="0" err="1"/>
              <a:t>InterNIC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http://www.internic.net</a:t>
            </a:r>
            <a:endParaRPr lang="en-US" dirty="0"/>
          </a:p>
          <a:p>
            <a:pPr lvl="1"/>
            <a:r>
              <a:rPr lang="en-US" dirty="0"/>
              <a:t>APNIC - </a:t>
            </a:r>
            <a:r>
              <a:rPr lang="en-US" dirty="0">
                <a:hlinkClick r:id="rId3"/>
              </a:rPr>
              <a:t>http://www.apnic.net</a:t>
            </a:r>
            <a:endParaRPr lang="en-US" dirty="0"/>
          </a:p>
          <a:p>
            <a:pPr lvl="1"/>
            <a:r>
              <a:rPr lang="en-US" dirty="0"/>
              <a:t>ARIN - </a:t>
            </a:r>
            <a:r>
              <a:rPr lang="en-US" dirty="0">
                <a:hlinkClick r:id="rId4"/>
              </a:rPr>
              <a:t>http://www.arin.net</a:t>
            </a:r>
            <a:endParaRPr lang="en-US" dirty="0"/>
          </a:p>
          <a:p>
            <a:pPr lvl="1"/>
            <a:r>
              <a:rPr lang="en-US" dirty="0"/>
              <a:t>LACNIC – </a:t>
            </a:r>
            <a:r>
              <a:rPr lang="en-US" dirty="0">
                <a:hlinkClick r:id="rId5"/>
              </a:rPr>
              <a:t>http://www.lacnic.net</a:t>
            </a:r>
            <a:endParaRPr lang="en-US" dirty="0"/>
          </a:p>
          <a:p>
            <a:pPr lvl="1"/>
            <a:r>
              <a:rPr lang="en-US" dirty="0"/>
              <a:t>RIPE - </a:t>
            </a:r>
            <a:r>
              <a:rPr lang="en-US" dirty="0">
                <a:hlinkClick r:id="rId6"/>
              </a:rPr>
              <a:t>http://www.ripe.net</a:t>
            </a:r>
            <a:endParaRPr lang="en-US" dirty="0"/>
          </a:p>
          <a:p>
            <a:pPr lvl="1"/>
            <a:r>
              <a:rPr lang="en-US" dirty="0" err="1"/>
              <a:t>AfriNIC</a:t>
            </a:r>
            <a:r>
              <a:rPr lang="en-US" dirty="0"/>
              <a:t> - </a:t>
            </a:r>
            <a:r>
              <a:rPr lang="en-US" dirty="0">
                <a:hlinkClick r:id="rId7"/>
              </a:rPr>
              <a:t>http://www.afrinic.net</a:t>
            </a:r>
            <a:endParaRPr lang="en-US" dirty="0"/>
          </a:p>
          <a:p>
            <a:pPr lvl="1"/>
            <a:r>
              <a:rPr lang="en-US" dirty="0"/>
              <a:t>and some others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Interrogation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information is meant to be available globally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nslookup</a:t>
            </a:r>
            <a:r>
              <a:rPr lang="en-US" dirty="0" smtClean="0"/>
              <a:t>” </a:t>
            </a:r>
            <a:r>
              <a:rPr lang="en-US" dirty="0"/>
              <a:t>and </a:t>
            </a:r>
            <a:r>
              <a:rPr lang="en-US" dirty="0" smtClean="0"/>
              <a:t>“dig” </a:t>
            </a:r>
            <a:r>
              <a:rPr lang="en-US" dirty="0"/>
              <a:t>are two common commands to lookup addresses and names in an </a:t>
            </a:r>
            <a:r>
              <a:rPr lang="en-US" dirty="0" smtClean="0"/>
              <a:t>organization</a:t>
            </a:r>
            <a:endParaRPr lang="en-US" dirty="0"/>
          </a:p>
          <a:p>
            <a:pPr lvl="1"/>
            <a:r>
              <a:rPr lang="en-US" dirty="0"/>
              <a:t>Network Layout</a:t>
            </a:r>
          </a:p>
          <a:p>
            <a:pPr lvl="1"/>
            <a:r>
              <a:rPr lang="en-US" dirty="0"/>
              <a:t>Services running</a:t>
            </a:r>
          </a:p>
          <a:p>
            <a:pPr lvl="2"/>
            <a:r>
              <a:rPr lang="en-US" dirty="0"/>
              <a:t>www.????.com should be running a web server</a:t>
            </a:r>
          </a:p>
          <a:p>
            <a:pPr lvl="2"/>
            <a:r>
              <a:rPr lang="en-US" dirty="0"/>
              <a:t>Is vnc.????.com running a VNC server?</a:t>
            </a:r>
          </a:p>
          <a:p>
            <a:pPr lvl="1"/>
            <a:r>
              <a:rPr lang="en-US" dirty="0"/>
              <a:t>Main servers &amp; other critical </a:t>
            </a:r>
            <a:r>
              <a:rPr lang="en-US" dirty="0" smtClean="0"/>
              <a:t>infrastructure</a:t>
            </a:r>
          </a:p>
          <a:p>
            <a:r>
              <a:rPr lang="en-US" dirty="0"/>
              <a:t>Used in DNS Zone transfer attacks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looku</a:t>
            </a:r>
            <a:r>
              <a:rPr lang="en-US" dirty="0"/>
              <a:t>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mk:@MSITStore:D:\Dropbox\Calibre%20Library\Ed%20Skoudis\Counter%20Hack%20Reloaded_%20A%20Step-By-Step%20Gu%20(5604)\Counter%20Hack%20Reloaded_%20A%20Step-By-Step%20Gu%20-%20Ed%20Skoudis.chm::/skoudis_fig05-09_alt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mk:@MSITStore:D:\Dropbox\Calibre%20Library\Ed%20Skoudis\Counter%20Hack%20Reloaded_%20A%20Step-By-Step%20Gu%20(5604)\Counter%20Hack%20Reloaded_%20A%20Step-By-Step%20Gu%20-%20Ed%20Skoudis.chm::/skoudis_fig05-09_alt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mk:@MSITStore:D:\Dropbox\Calibre%20Library\Ed%20Skoudis\Counter%20Hack%20Reloaded_%20A%20Step-By-Step%20Gu%20(5604)\Counter%20Hack%20Reloaded_%20A%20Step-By-Step%20Gu%20-%20Ed%20Skoudis.chm::/skoudis_fig05-09.gif"/>
          <p:cNvSpPr>
            <a:spLocks noChangeAspect="1" noChangeArrowheads="1"/>
          </p:cNvSpPr>
          <p:nvPr/>
        </p:nvSpPr>
        <p:spPr bwMode="auto">
          <a:xfrm>
            <a:off x="155575" y="-1554163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600200"/>
            <a:ext cx="6238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Interrogation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-d with </a:t>
            </a:r>
            <a:r>
              <a:rPr lang="en-US" dirty="0" err="1" smtClean="0"/>
              <a:t>nslookup</a:t>
            </a:r>
            <a:r>
              <a:rPr lang="en-US" dirty="0" smtClean="0"/>
              <a:t> will list all records for the domain</a:t>
            </a:r>
          </a:p>
          <a:p>
            <a:r>
              <a:rPr lang="en-US" dirty="0" smtClean="0"/>
              <a:t>Sometimes </a:t>
            </a:r>
            <a:r>
              <a:rPr lang="en-US" dirty="0"/>
              <a:t>the host information is also included (OS, version, </a:t>
            </a:r>
            <a:r>
              <a:rPr lang="en-US" dirty="0" smtClean="0"/>
              <a:t>architecture, </a:t>
            </a:r>
            <a:r>
              <a:rPr lang="en-US" dirty="0"/>
              <a:t>etc.)</a:t>
            </a:r>
          </a:p>
          <a:p>
            <a:r>
              <a:rPr lang="en-US" dirty="0" smtClean="0"/>
              <a:t>Typically</a:t>
            </a:r>
            <a:r>
              <a:rPr lang="en-US" dirty="0"/>
              <a:t>, this option is disabled by most administrators except for the secondary name server</a:t>
            </a:r>
          </a:p>
          <a:p>
            <a:pPr lvl="1"/>
            <a:r>
              <a:rPr lang="en-US" dirty="0"/>
              <a:t>Many times it uses name/address based authentication</a:t>
            </a:r>
          </a:p>
          <a:p>
            <a:r>
              <a:rPr lang="en-US" dirty="0"/>
              <a:t>Even with zone transfers disabled, attackers can (slowly) perform reverse lookups against the entire IP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 err="1" smtClean="0"/>
              <a:t>nslookup</a:t>
            </a:r>
            <a:r>
              <a:rPr lang="en-US" dirty="0" smtClean="0"/>
              <a:t> is available on </a:t>
            </a:r>
            <a:r>
              <a:rPr lang="en-US" dirty="0"/>
              <a:t>both Unix-like </a:t>
            </a:r>
            <a:r>
              <a:rPr lang="en-US" dirty="0" smtClean="0"/>
              <a:t>and Windows OSs</a:t>
            </a:r>
          </a:p>
          <a:p>
            <a:pPr lvl="1"/>
            <a:r>
              <a:rPr lang="en-US" dirty="0" smtClean="0"/>
              <a:t>use dig on Unix-like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Mapping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 Echo scanning</a:t>
            </a:r>
          </a:p>
          <a:p>
            <a:pPr lvl="1"/>
            <a:r>
              <a:rPr lang="en-US" dirty="0"/>
              <a:t>Attacker may </a:t>
            </a:r>
            <a:r>
              <a:rPr lang="en-US" dirty="0" smtClean="0"/>
              <a:t>“sweep</a:t>
            </a:r>
            <a:r>
              <a:rPr lang="en-US" dirty="0"/>
              <a:t>” the entire network with pings</a:t>
            </a:r>
          </a:p>
          <a:p>
            <a:pPr lvl="2"/>
            <a:r>
              <a:rPr lang="en-US" dirty="0"/>
              <a:t>Determines live </a:t>
            </a:r>
            <a:r>
              <a:rPr lang="en-US" dirty="0" smtClean="0"/>
              <a:t>hosts</a:t>
            </a:r>
            <a:endParaRPr lang="en-US" dirty="0"/>
          </a:p>
          <a:p>
            <a:pPr lvl="2"/>
            <a:r>
              <a:rPr lang="en-US" dirty="0"/>
              <a:t>May be easily detectible depending on </a:t>
            </a:r>
            <a:r>
              <a:rPr lang="en-US" dirty="0" smtClean="0"/>
              <a:t>“speed” </a:t>
            </a:r>
            <a:r>
              <a:rPr lang="en-US" dirty="0"/>
              <a:t>and </a:t>
            </a:r>
            <a:r>
              <a:rPr lang="en-US" dirty="0" smtClean="0"/>
              <a:t>“source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Can also be done using other </a:t>
            </a:r>
            <a:r>
              <a:rPr lang="en-US" dirty="0" smtClean="0"/>
              <a:t>protocols</a:t>
            </a:r>
            <a:endParaRPr lang="en-US" dirty="0"/>
          </a:p>
          <a:p>
            <a:r>
              <a:rPr lang="en-US" dirty="0" err="1" smtClean="0"/>
              <a:t>Tracerouting</a:t>
            </a:r>
            <a:endParaRPr lang="en-US" dirty="0"/>
          </a:p>
          <a:p>
            <a:pPr lvl="1"/>
            <a:r>
              <a:rPr lang="en-US" dirty="0"/>
              <a:t>Determines path to a destination</a:t>
            </a:r>
          </a:p>
          <a:p>
            <a:pPr lvl="2"/>
            <a:r>
              <a:rPr lang="en-US" dirty="0"/>
              <a:t>Maps network devices and routes</a:t>
            </a:r>
          </a:p>
          <a:p>
            <a:pPr lvl="2"/>
            <a:r>
              <a:rPr lang="en-US" dirty="0"/>
              <a:t>Gives attacker information about routes AND hosts</a:t>
            </a:r>
          </a:p>
          <a:p>
            <a:pPr lvl="2"/>
            <a:r>
              <a:rPr lang="en-US" dirty="0"/>
              <a:t>Can be ICMP, UDP, TCP, etc.</a:t>
            </a:r>
          </a:p>
          <a:p>
            <a:r>
              <a:rPr lang="en-US" dirty="0"/>
              <a:t>Tools: ping, </a:t>
            </a:r>
            <a:r>
              <a:rPr lang="en-US" dirty="0" err="1"/>
              <a:t>traceroute</a:t>
            </a:r>
            <a:r>
              <a:rPr lang="en-US" dirty="0"/>
              <a:t>, </a:t>
            </a:r>
            <a:r>
              <a:rPr lang="en-US" dirty="0" smtClean="0"/>
              <a:t>Sam Spade</a:t>
            </a:r>
            <a:r>
              <a:rPr lang="en-US" dirty="0"/>
              <a:t>, </a:t>
            </a:r>
            <a:r>
              <a:rPr lang="en-US" dirty="0" err="1"/>
              <a:t>nmap</a:t>
            </a:r>
            <a:r>
              <a:rPr lang="en-US" dirty="0"/>
              <a:t>, </a:t>
            </a:r>
            <a:r>
              <a:rPr lang="en-US" dirty="0" err="1"/>
              <a:t>cheops-ng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those who are interested in more information about computer attacks and </a:t>
            </a:r>
            <a:r>
              <a:rPr lang="en-US" dirty="0" smtClean="0"/>
              <a:t>“hacking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Hacking </a:t>
            </a:r>
            <a:r>
              <a:rPr lang="en-US" dirty="0" smtClean="0"/>
              <a:t>Exposed [</a:t>
            </a:r>
            <a:r>
              <a:rPr lang="en-US" dirty="0" smtClean="0">
                <a:hlinkClick r:id="rId2"/>
              </a:rPr>
              <a:t>Read online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/>
              <a:t>Penetration Testing and Network </a:t>
            </a:r>
            <a:r>
              <a:rPr lang="en-US" dirty="0" smtClean="0"/>
              <a:t>Defense</a:t>
            </a:r>
          </a:p>
          <a:p>
            <a:pPr lvl="1"/>
            <a:r>
              <a:rPr lang="en-US" dirty="0"/>
              <a:t>The Basics of Hacking and Penetration </a:t>
            </a:r>
            <a:r>
              <a:rPr lang="en-US" dirty="0" smtClean="0"/>
              <a:t>Testing [</a:t>
            </a:r>
            <a:r>
              <a:rPr lang="en-US" dirty="0" smtClean="0">
                <a:hlinkClick r:id="rId3"/>
              </a:rPr>
              <a:t>Read online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Craft of System Security</a:t>
            </a:r>
          </a:p>
          <a:p>
            <a:pPr lvl="1"/>
            <a:r>
              <a:rPr lang="en-US" dirty="0"/>
              <a:t>Counter Hack Reloaded</a:t>
            </a:r>
          </a:p>
          <a:p>
            <a:endParaRPr lang="en-US" dirty="0"/>
          </a:p>
        </p:txBody>
      </p:sp>
      <p:sp>
        <p:nvSpPr>
          <p:cNvPr id="5" name="AutoShape 4" descr="The Basics of Hacking and Penetration Tes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648200"/>
            <a:ext cx="13811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15200" y="4680725"/>
            <a:ext cx="1213338" cy="160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38800" y="4683508"/>
            <a:ext cx="1214603" cy="160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46199" y="4648200"/>
            <a:ext cx="1273297" cy="161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147143" y="4688002"/>
            <a:ext cx="1326172" cy="161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9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Process of attempting to connect to TCP and UDP ports on target system to </a:t>
            </a:r>
            <a:r>
              <a:rPr lang="en-US" dirty="0" smtClean="0"/>
              <a:t>know:</a:t>
            </a:r>
            <a:endParaRPr lang="en-US" dirty="0"/>
          </a:p>
          <a:p>
            <a:pPr lvl="1"/>
            <a:r>
              <a:rPr lang="en-US" dirty="0"/>
              <a:t>What ports are open?</a:t>
            </a:r>
          </a:p>
          <a:p>
            <a:pPr lvl="1"/>
            <a:r>
              <a:rPr lang="en-US" dirty="0"/>
              <a:t>What ports are closed?</a:t>
            </a:r>
          </a:p>
          <a:p>
            <a:pPr lvl="1"/>
            <a:r>
              <a:rPr lang="en-US" dirty="0"/>
              <a:t>What ports are protected?</a:t>
            </a:r>
          </a:p>
          <a:p>
            <a:pPr lvl="1"/>
            <a:r>
              <a:rPr lang="en-US" dirty="0"/>
              <a:t>What services / applications are running?</a:t>
            </a:r>
          </a:p>
          <a:p>
            <a:pPr lvl="2"/>
            <a:r>
              <a:rPr lang="en-US" dirty="0"/>
              <a:t>Information regarding these services / </a:t>
            </a:r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/>
              <a:t>What OS is the target running?</a:t>
            </a:r>
          </a:p>
          <a:p>
            <a:r>
              <a:rPr lang="en-US" dirty="0"/>
              <a:t>Greatly supplements </a:t>
            </a:r>
            <a:r>
              <a:rPr lang="en-US" dirty="0" smtClean="0"/>
              <a:t>attack plans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 Connect</a:t>
            </a:r>
          </a:p>
          <a:p>
            <a:pPr lvl="1"/>
            <a:r>
              <a:rPr lang="en-US" dirty="0"/>
              <a:t>Attempts to complete the TCP three-way handshake with each scanned </a:t>
            </a:r>
            <a:r>
              <a:rPr lang="en-US" dirty="0" smtClean="0"/>
              <a:t>port</a:t>
            </a:r>
            <a:endParaRPr lang="en-US" dirty="0"/>
          </a:p>
          <a:p>
            <a:pPr lvl="1"/>
            <a:r>
              <a:rPr lang="en-US" dirty="0"/>
              <a:t>Not at all stealthy (can be captured by network and application logs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4181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181600" y="2971800"/>
            <a:ext cx="3536984" cy="3276600"/>
            <a:chOff x="4498831" y="1710987"/>
            <a:chExt cx="4568969" cy="423261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831" y="1710987"/>
              <a:ext cx="1162194" cy="423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606" y="1710987"/>
              <a:ext cx="1162194" cy="423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17" y="3082779"/>
              <a:ext cx="3028665" cy="76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17" y="3905250"/>
              <a:ext cx="3028663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18" y="4831892"/>
              <a:ext cx="3028664" cy="92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</a:t>
            </a:r>
            <a:r>
              <a:rPr lang="en-US" dirty="0" smtClean="0"/>
              <a:t>– Types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 SYN Scan</a:t>
            </a:r>
          </a:p>
          <a:p>
            <a:pPr lvl="1"/>
            <a:r>
              <a:rPr lang="en-US" dirty="0"/>
              <a:t>Only sends the initial SYN and awaits the SYN-ACK response to determine if a port is </a:t>
            </a:r>
            <a:r>
              <a:rPr lang="en-US" dirty="0" smtClean="0"/>
              <a:t>open</a:t>
            </a:r>
            <a:endParaRPr lang="en-US" dirty="0"/>
          </a:p>
          <a:p>
            <a:pPr lvl="1"/>
            <a:r>
              <a:rPr lang="en-US" dirty="0"/>
              <a:t>If the port is closed, the destination will send a RESET or </a:t>
            </a:r>
            <a:r>
              <a:rPr lang="en-US" dirty="0" smtClean="0"/>
              <a:t>nothing</a:t>
            </a:r>
            <a:endParaRPr lang="en-US" dirty="0"/>
          </a:p>
          <a:p>
            <a:pPr lvl="1"/>
            <a:r>
              <a:rPr lang="en-US" dirty="0"/>
              <a:t>Stealthier than Connect scans </a:t>
            </a:r>
            <a:endParaRPr lang="en-US" dirty="0" smtClean="0"/>
          </a:p>
          <a:p>
            <a:pPr lvl="2"/>
            <a:r>
              <a:rPr lang="en-US" dirty="0" smtClean="0"/>
              <a:t>No </a:t>
            </a:r>
            <a:r>
              <a:rPr lang="en-US" dirty="0"/>
              <a:t>application </a:t>
            </a:r>
            <a:r>
              <a:rPr lang="en-US" dirty="0" smtClean="0"/>
              <a:t>logs, but still logged at network level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4492625"/>
            <a:ext cx="4033837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4492625"/>
            <a:ext cx="4032250" cy="145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 FIN Scan</a:t>
            </a:r>
          </a:p>
          <a:p>
            <a:pPr lvl="1"/>
            <a:r>
              <a:rPr lang="en-US" dirty="0"/>
              <a:t>Sends a TCP FIN to each </a:t>
            </a:r>
            <a:r>
              <a:rPr lang="en-US" dirty="0" smtClean="0"/>
              <a:t>port</a:t>
            </a:r>
            <a:endParaRPr lang="en-US" dirty="0"/>
          </a:p>
          <a:p>
            <a:pPr lvl="1"/>
            <a:r>
              <a:rPr lang="en-US" dirty="0"/>
              <a:t>A RESET indicates that the port is </a:t>
            </a:r>
            <a:r>
              <a:rPr lang="en-US" dirty="0" smtClean="0"/>
              <a:t>closed (according to TCP protocol)</a:t>
            </a:r>
            <a:endParaRPr lang="en-US" dirty="0"/>
          </a:p>
          <a:p>
            <a:pPr lvl="1"/>
            <a:r>
              <a:rPr lang="en-US" dirty="0"/>
              <a:t>No response may mean the port is open (or protected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Stealthier than Connect and SYN </a:t>
            </a:r>
            <a:r>
              <a:rPr lang="en-US" dirty="0" smtClean="0"/>
              <a:t>scans (“Stealth </a:t>
            </a:r>
            <a:r>
              <a:rPr lang="en-US" dirty="0"/>
              <a:t>Scan”)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71173"/>
            <a:ext cx="4664075" cy="169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 Xmas Tree Scan</a:t>
            </a:r>
          </a:p>
          <a:p>
            <a:pPr lvl="1"/>
            <a:r>
              <a:rPr lang="en-US" dirty="0"/>
              <a:t>Sends a packet with all control bits set (URG, ACK, PSH, RST, SYN, and </a:t>
            </a:r>
            <a:r>
              <a:rPr lang="en-US" dirty="0" smtClean="0"/>
              <a:t>FIN)</a:t>
            </a:r>
          </a:p>
          <a:p>
            <a:pPr lvl="2"/>
            <a:r>
              <a:rPr lang="en-US" dirty="0" smtClean="0"/>
              <a:t>lit </a:t>
            </a:r>
            <a:r>
              <a:rPr lang="en-US" dirty="0"/>
              <a:t>up like a Christmas </a:t>
            </a:r>
            <a:r>
              <a:rPr lang="en-US" dirty="0" smtClean="0"/>
              <a:t>tree</a:t>
            </a:r>
            <a:endParaRPr lang="en-US" dirty="0"/>
          </a:p>
          <a:p>
            <a:pPr lvl="1"/>
            <a:r>
              <a:rPr lang="en-US" dirty="0"/>
              <a:t>A RESET indicates the port is </a:t>
            </a:r>
            <a:r>
              <a:rPr lang="en-US" dirty="0" smtClean="0"/>
              <a:t>closed</a:t>
            </a:r>
            <a:endParaRPr lang="en-US" dirty="0"/>
          </a:p>
          <a:p>
            <a:pPr lvl="1"/>
            <a:r>
              <a:rPr lang="en-US" dirty="0"/>
              <a:t>No response may mean open (or protected) </a:t>
            </a:r>
            <a:r>
              <a:rPr lang="en-US" dirty="0" smtClean="0"/>
              <a:t>port</a:t>
            </a:r>
            <a:endParaRPr lang="en-US" dirty="0"/>
          </a:p>
          <a:p>
            <a:pPr lvl="1"/>
            <a:r>
              <a:rPr lang="en-US" dirty="0"/>
              <a:t>Used for stack fingerprinting (more later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“Stealth </a:t>
            </a:r>
            <a:r>
              <a:rPr lang="en-US" dirty="0"/>
              <a:t>Scan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795" y="4484056"/>
            <a:ext cx="5062805" cy="1840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Null Scan</a:t>
            </a:r>
          </a:p>
          <a:p>
            <a:pPr lvl="1"/>
            <a:r>
              <a:rPr lang="en-US" dirty="0"/>
              <a:t>Sends a packet with no control bits </a:t>
            </a:r>
            <a:r>
              <a:rPr lang="en-US" dirty="0" smtClean="0"/>
              <a:t>set</a:t>
            </a:r>
            <a:endParaRPr lang="en-US" dirty="0"/>
          </a:p>
          <a:p>
            <a:pPr lvl="1"/>
            <a:r>
              <a:rPr lang="en-US" dirty="0"/>
              <a:t>RST indicates that the port is </a:t>
            </a:r>
            <a:r>
              <a:rPr lang="en-US" dirty="0" smtClean="0"/>
              <a:t>closed</a:t>
            </a:r>
            <a:endParaRPr lang="en-US" dirty="0"/>
          </a:p>
          <a:p>
            <a:pPr lvl="1"/>
            <a:r>
              <a:rPr lang="en-US" dirty="0"/>
              <a:t>Nothing may mean port is </a:t>
            </a:r>
            <a:r>
              <a:rPr lang="en-US" dirty="0" smtClean="0"/>
              <a:t>open</a:t>
            </a:r>
            <a:endParaRPr lang="en-US" dirty="0"/>
          </a:p>
          <a:p>
            <a:pPr lvl="1"/>
            <a:r>
              <a:rPr lang="en-US" dirty="0" smtClean="0"/>
              <a:t>“Stealth </a:t>
            </a:r>
            <a:r>
              <a:rPr lang="en-US" dirty="0"/>
              <a:t>Scan</a:t>
            </a:r>
            <a:r>
              <a:rPr lang="en-US" dirty="0" smtClean="0"/>
              <a:t>”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187" y="4038600"/>
            <a:ext cx="4545013" cy="165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 ACK Scan</a:t>
            </a:r>
          </a:p>
          <a:p>
            <a:pPr lvl="1"/>
            <a:r>
              <a:rPr lang="en-US" dirty="0"/>
              <a:t>Sends a packet with the ACK control bit set to each target </a:t>
            </a:r>
            <a:r>
              <a:rPr lang="en-US" dirty="0" smtClean="0"/>
              <a:t>port</a:t>
            </a:r>
            <a:endParaRPr lang="en-US" dirty="0"/>
          </a:p>
          <a:p>
            <a:pPr lvl="2"/>
            <a:r>
              <a:rPr lang="en-US" dirty="0"/>
              <a:t>No response or ICMP destination unreachable means port is </a:t>
            </a:r>
            <a:r>
              <a:rPr lang="en-US" dirty="0" smtClean="0"/>
              <a:t>“filtered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RST packet means open </a:t>
            </a:r>
            <a:r>
              <a:rPr lang="en-US" dirty="0" smtClean="0"/>
              <a:t>port</a:t>
            </a:r>
            <a:endParaRPr lang="en-US" dirty="0"/>
          </a:p>
          <a:p>
            <a:pPr lvl="1"/>
            <a:r>
              <a:rPr lang="en-US" dirty="0"/>
              <a:t>Used for determining</a:t>
            </a:r>
          </a:p>
          <a:p>
            <a:pPr lvl="2"/>
            <a:r>
              <a:rPr lang="en-US" dirty="0"/>
              <a:t>If host is present</a:t>
            </a:r>
          </a:p>
          <a:p>
            <a:pPr lvl="2"/>
            <a:r>
              <a:rPr lang="en-US" dirty="0"/>
              <a:t>Determining rules for firewall/packet </a:t>
            </a:r>
            <a:r>
              <a:rPr lang="en-US" dirty="0" smtClean="0"/>
              <a:t>filter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4876800"/>
            <a:ext cx="4067175" cy="141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4876800"/>
            <a:ext cx="3887787" cy="1354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Window </a:t>
            </a:r>
            <a:r>
              <a:rPr lang="en-US" dirty="0"/>
              <a:t>Scan</a:t>
            </a:r>
          </a:p>
          <a:p>
            <a:pPr lvl="1"/>
            <a:r>
              <a:rPr lang="en-US" dirty="0"/>
              <a:t>Similar to ACK Scan</a:t>
            </a:r>
          </a:p>
          <a:p>
            <a:pPr lvl="2"/>
            <a:r>
              <a:rPr lang="en-US" dirty="0"/>
              <a:t>Issues a packet with the ACK flag set</a:t>
            </a:r>
          </a:p>
          <a:p>
            <a:pPr lvl="2"/>
            <a:r>
              <a:rPr lang="en-US" dirty="0"/>
              <a:t>If response is sent, inspects the window field of packet</a:t>
            </a:r>
          </a:p>
          <a:p>
            <a:pPr lvl="2"/>
            <a:r>
              <a:rPr lang="en-US" dirty="0"/>
              <a:t>For some OSs</a:t>
            </a:r>
          </a:p>
          <a:p>
            <a:pPr lvl="3"/>
            <a:r>
              <a:rPr lang="en-US" dirty="0"/>
              <a:t>Response with 0 window means = closed</a:t>
            </a:r>
          </a:p>
          <a:p>
            <a:pPr lvl="3"/>
            <a:r>
              <a:rPr lang="en-US" dirty="0"/>
              <a:t>Response with window &gt; 0 = open port</a:t>
            </a:r>
          </a:p>
          <a:p>
            <a:pPr lvl="1"/>
            <a:r>
              <a:rPr lang="en-US" dirty="0"/>
              <a:t>May yield information regarding OS </a:t>
            </a:r>
            <a:r>
              <a:rPr lang="en-US" dirty="0" smtClean="0"/>
              <a:t>type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4725987"/>
            <a:ext cx="4146550" cy="149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4724400"/>
            <a:ext cx="4243387" cy="152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FTP Bounce Scan</a:t>
            </a:r>
          </a:p>
          <a:p>
            <a:pPr lvl="1"/>
            <a:r>
              <a:rPr lang="en-US" dirty="0"/>
              <a:t>Not directly a port scan</a:t>
            </a:r>
          </a:p>
          <a:p>
            <a:pPr lvl="1"/>
            <a:r>
              <a:rPr lang="en-US" dirty="0"/>
              <a:t>Bounces scans of a (public) FTP server</a:t>
            </a:r>
          </a:p>
          <a:p>
            <a:pPr lvl="1"/>
            <a:r>
              <a:rPr lang="en-US" dirty="0" smtClean="0"/>
              <a:t>Steps</a:t>
            </a:r>
            <a:endParaRPr lang="en-US" dirty="0"/>
          </a:p>
          <a:p>
            <a:pPr lvl="2"/>
            <a:r>
              <a:rPr lang="en-US" dirty="0"/>
              <a:t>Attacker connects to </a:t>
            </a:r>
            <a:r>
              <a:rPr lang="en-US" dirty="0" smtClean="0"/>
              <a:t>“</a:t>
            </a:r>
            <a:r>
              <a:rPr lang="en-US" dirty="0" err="1" smtClean="0"/>
              <a:t>bounceable</a:t>
            </a:r>
            <a:r>
              <a:rPr lang="en-US" dirty="0"/>
              <a:t>” ftp server</a:t>
            </a:r>
          </a:p>
          <a:p>
            <a:pPr lvl="1"/>
            <a:r>
              <a:rPr lang="en-US" dirty="0"/>
              <a:t>Attacker issues PORT command</a:t>
            </a:r>
          </a:p>
          <a:p>
            <a:pPr lvl="2"/>
            <a:r>
              <a:rPr lang="en-US" dirty="0"/>
              <a:t>Contain IP address in DES and port in a pairing</a:t>
            </a:r>
          </a:p>
          <a:p>
            <a:pPr lvl="2"/>
            <a:r>
              <a:rPr lang="en-US" dirty="0"/>
              <a:t>e.g., PORT </a:t>
            </a:r>
            <a:r>
              <a:rPr lang="en-US" dirty="0" smtClean="0"/>
              <a:t>192.168.0.5.2.44 </a:t>
            </a:r>
            <a:r>
              <a:rPr lang="en-US" dirty="0"/>
              <a:t>refers to IP address 192.168.0.5 and port (2*256)+44, or port 556</a:t>
            </a:r>
          </a:p>
          <a:p>
            <a:pPr lvl="1"/>
            <a:r>
              <a:rPr lang="en-US" dirty="0"/>
              <a:t>Attacker then sends LIST command</a:t>
            </a:r>
          </a:p>
          <a:p>
            <a:pPr lvl="1"/>
            <a:r>
              <a:rPr lang="en-US" dirty="0"/>
              <a:t>A close port will inform user that ftp server can’t build </a:t>
            </a:r>
            <a:r>
              <a:rPr lang="en-US" dirty="0" smtClean="0"/>
              <a:t>connection</a:t>
            </a:r>
            <a:endParaRPr lang="en-US" dirty="0"/>
          </a:p>
          <a:p>
            <a:pPr lvl="1"/>
            <a:r>
              <a:rPr lang="en-US" dirty="0"/>
              <a:t>An open port will report a successful 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FTP Bounce </a:t>
            </a:r>
            <a:r>
              <a:rPr lang="en-US" dirty="0" smtClean="0"/>
              <a:t>Scan (cont.)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1827213"/>
            <a:ext cx="7654925" cy="213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4038600"/>
            <a:ext cx="7539038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 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For </a:t>
            </a:r>
            <a:r>
              <a:rPr lang="fi-FI" dirty="0" smtClean="0"/>
              <a:t>up-to-date </a:t>
            </a:r>
            <a:r>
              <a:rPr lang="fi-FI" dirty="0"/>
              <a:t>info on vulnurabilities and exploits</a:t>
            </a:r>
          </a:p>
          <a:p>
            <a:pPr lvl="1"/>
            <a:r>
              <a:rPr lang="fi-FI" dirty="0"/>
              <a:t>CERT - </a:t>
            </a:r>
            <a:r>
              <a:rPr lang="fi-FI" sz="2000" dirty="0">
                <a:hlinkClick r:id="rId2"/>
              </a:rPr>
              <a:t>http://www.us-cert.gov/cas/techalerts/index.html</a:t>
            </a:r>
          </a:p>
          <a:p>
            <a:pPr lvl="1"/>
            <a:r>
              <a:rPr lang="fi-FI" smtClean="0"/>
              <a:t>Security Focus</a:t>
            </a:r>
            <a:endParaRPr lang="fi-FI" dirty="0" smtClean="0"/>
          </a:p>
          <a:p>
            <a:pPr lvl="2"/>
            <a:r>
              <a:rPr lang="fi-FI" sz="2200" dirty="0" smtClean="0"/>
              <a:t>Main Page - </a:t>
            </a:r>
            <a:r>
              <a:rPr lang="fi-FI" sz="2200" dirty="0" smtClean="0">
                <a:hlinkClick r:id="rId3"/>
              </a:rPr>
              <a:t>http://www.securityfocus.com/</a:t>
            </a:r>
          </a:p>
          <a:p>
            <a:pPr lvl="2"/>
            <a:r>
              <a:rPr lang="fi-FI" sz="2200" dirty="0" smtClean="0"/>
              <a:t>Vulnurabilities - </a:t>
            </a:r>
            <a:r>
              <a:rPr lang="fi-FI" sz="2200" dirty="0" smtClean="0">
                <a:hlinkClick r:id="rId4"/>
              </a:rPr>
              <a:t>http://www.securityfocus.com/vulnerabilities</a:t>
            </a:r>
          </a:p>
          <a:p>
            <a:pPr lvl="1"/>
            <a:r>
              <a:rPr lang="fi-FI" dirty="0" smtClean="0"/>
              <a:t>Windows </a:t>
            </a:r>
            <a:r>
              <a:rPr lang="fi-FI" dirty="0"/>
              <a:t>Security -</a:t>
            </a:r>
            <a:r>
              <a:rPr lang="fi-FI" sz="2000" dirty="0"/>
              <a:t> </a:t>
            </a:r>
            <a:r>
              <a:rPr lang="fi-FI" sz="2000" dirty="0">
                <a:hlinkClick r:id="rId5"/>
              </a:rPr>
              <a:t>http://www.windowsecurity.com/</a:t>
            </a:r>
          </a:p>
          <a:p>
            <a:pPr lvl="1"/>
            <a:r>
              <a:rPr lang="fi-FI" dirty="0"/>
              <a:t>Linux Security - </a:t>
            </a:r>
            <a:r>
              <a:rPr lang="fi-FI" sz="2000" dirty="0">
                <a:hlinkClick r:id="rId6"/>
              </a:rPr>
              <a:t>http://www.linuxsecurity.com/content/section/3/170/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– Types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Idle Scan</a:t>
            </a:r>
          </a:p>
          <a:p>
            <a:pPr lvl="1"/>
            <a:r>
              <a:rPr lang="en-US" dirty="0"/>
              <a:t>An advanced but extremely covert scanning </a:t>
            </a:r>
            <a:r>
              <a:rPr lang="en-US" dirty="0" smtClean="0"/>
              <a:t>technique</a:t>
            </a:r>
            <a:endParaRPr lang="en-US" dirty="0"/>
          </a:p>
          <a:p>
            <a:pPr lvl="1"/>
            <a:r>
              <a:rPr lang="en-US" dirty="0"/>
              <a:t>Uses an unwitting </a:t>
            </a:r>
            <a:r>
              <a:rPr lang="en-US" dirty="0" smtClean="0"/>
              <a:t>“zombie</a:t>
            </a:r>
            <a:r>
              <a:rPr lang="en-US" dirty="0"/>
              <a:t>” and spoofed packets to achieve </a:t>
            </a:r>
            <a:r>
              <a:rPr lang="en-US" dirty="0" smtClean="0"/>
              <a:t>scanning</a:t>
            </a:r>
            <a:endParaRPr lang="en-US" dirty="0"/>
          </a:p>
          <a:p>
            <a:pPr lvl="1"/>
            <a:r>
              <a:rPr lang="en-US" dirty="0"/>
              <a:t>Takes advantage of predictable IPID field of IP packets</a:t>
            </a:r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 Scan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3660"/>
            <a:ext cx="6705600" cy="5110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 Scan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86200" cy="4937760"/>
          </a:xfrm>
        </p:spPr>
        <p:txBody>
          <a:bodyPr>
            <a:normAutofit/>
          </a:bodyPr>
          <a:lstStyle/>
          <a:p>
            <a:r>
              <a:rPr lang="en-US" dirty="0"/>
              <a:t>Blamed machine must have two characteristics: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a predictable IP ID field </a:t>
            </a:r>
            <a:r>
              <a:rPr lang="en-US" dirty="0" smtClean="0"/>
              <a:t>(</a:t>
            </a:r>
            <a:r>
              <a:rPr lang="en-US" dirty="0"/>
              <a:t>ideally, incrementing by one for each packet it sends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Cannot </a:t>
            </a:r>
            <a:r>
              <a:rPr lang="en-US" dirty="0"/>
              <a:t>send much </a:t>
            </a:r>
            <a:r>
              <a:rPr lang="en-US" dirty="0" smtClean="0"/>
              <a:t>traffic</a:t>
            </a:r>
            <a:r>
              <a:rPr lang="en-US" dirty="0"/>
              <a:t>; it has to be idle, which gives this scan type its </a:t>
            </a:r>
            <a:r>
              <a:rPr lang="en-US" dirty="0" smtClean="0"/>
              <a:t>name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getfi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066800"/>
            <a:ext cx="4267200" cy="2346960"/>
          </a:xfrm>
          <a:prstGeom prst="rect">
            <a:avLst/>
          </a:prstGeom>
        </p:spPr>
      </p:pic>
      <p:pic>
        <p:nvPicPr>
          <p:cNvPr id="6" name="Picture 5" descr="getfil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4267200"/>
            <a:ext cx="4762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07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Scanning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Remote Procedure Call</a:t>
            </a:r>
          </a:p>
          <a:p>
            <a:pPr lvl="1"/>
            <a:r>
              <a:rPr lang="en-US" dirty="0"/>
              <a:t>Application layer protocol</a:t>
            </a:r>
          </a:p>
          <a:p>
            <a:pPr lvl="1"/>
            <a:r>
              <a:rPr lang="en-US" dirty="0"/>
              <a:t>Allows developers to extend procedure calls across a </a:t>
            </a:r>
            <a:r>
              <a:rPr lang="en-US" dirty="0" smtClean="0"/>
              <a:t>network</a:t>
            </a:r>
            <a:endParaRPr lang="en-US" dirty="0"/>
          </a:p>
          <a:p>
            <a:pPr lvl="2"/>
            <a:r>
              <a:rPr lang="en-US" dirty="0"/>
              <a:t>Code executed on local computer until it needs information from another </a:t>
            </a:r>
            <a:r>
              <a:rPr lang="en-US" dirty="0" smtClean="0"/>
              <a:t>system</a:t>
            </a:r>
            <a:endParaRPr lang="en-US" dirty="0"/>
          </a:p>
          <a:p>
            <a:pPr lvl="2"/>
            <a:r>
              <a:rPr lang="en-US" dirty="0"/>
              <a:t>Local program then calls RPC program on another system</a:t>
            </a:r>
          </a:p>
          <a:p>
            <a:pPr lvl="3"/>
            <a:r>
              <a:rPr lang="en-US" dirty="0"/>
              <a:t>Processing continues on remote machine</a:t>
            </a:r>
          </a:p>
          <a:p>
            <a:pPr lvl="2"/>
            <a:r>
              <a:rPr lang="en-US" dirty="0"/>
              <a:t>When remote system has finished the procedure</a:t>
            </a:r>
          </a:p>
          <a:p>
            <a:pPr lvl="3"/>
            <a:r>
              <a:rPr lang="en-US" dirty="0"/>
              <a:t>Returns results and execution flow to original machine</a:t>
            </a:r>
          </a:p>
          <a:p>
            <a:r>
              <a:rPr lang="en-US" dirty="0"/>
              <a:t>Don't need to know specifics, just understand concept</a:t>
            </a:r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1479550"/>
            <a:ext cx="8280400" cy="476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RPC Examples:</a:t>
            </a:r>
          </a:p>
          <a:p>
            <a:pPr lvl="1"/>
            <a:r>
              <a:rPr lang="en-US" dirty="0" err="1"/>
              <a:t>Rpc.rstatd</a:t>
            </a:r>
            <a:r>
              <a:rPr lang="en-US" dirty="0"/>
              <a:t> – returns performance statistics from servers' kernel</a:t>
            </a:r>
          </a:p>
          <a:p>
            <a:pPr lvl="1"/>
            <a:r>
              <a:rPr lang="en-US" dirty="0" err="1"/>
              <a:t>Rwalld</a:t>
            </a:r>
            <a:r>
              <a:rPr lang="en-US" dirty="0"/>
              <a:t> – allows messages to be sent to users logged into PC</a:t>
            </a:r>
          </a:p>
          <a:p>
            <a:pPr lvl="1"/>
            <a:r>
              <a:rPr lang="en-US" dirty="0"/>
              <a:t>Rup – displays current up time and load average of server</a:t>
            </a:r>
          </a:p>
          <a:p>
            <a:r>
              <a:rPr lang="en-US" dirty="0"/>
              <a:t>Similar protocols:</a:t>
            </a:r>
          </a:p>
          <a:p>
            <a:pPr lvl="1"/>
            <a:r>
              <a:rPr lang="en-US" dirty="0"/>
              <a:t>Java's Java Remote Method Invocation (Java RMI) API provides similar functionality to standard UNIX RPC </a:t>
            </a:r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dirty="0"/>
              <a:t>XML-RPC is an RPC protocol which uses XML to encode its calls and HTTP as a transport </a:t>
            </a:r>
            <a:r>
              <a:rPr lang="en-US" dirty="0" smtClean="0"/>
              <a:t>mechanism</a:t>
            </a:r>
            <a:endParaRPr lang="en-US" dirty="0"/>
          </a:p>
          <a:p>
            <a:pPr lvl="1"/>
            <a:r>
              <a:rPr lang="en-US" dirty="0"/>
              <a:t>Microsoft .NET </a:t>
            </a:r>
            <a:r>
              <a:rPr lang="en-US" dirty="0" err="1"/>
              <a:t>Remoting</a:t>
            </a:r>
            <a:r>
              <a:rPr lang="en-US" dirty="0"/>
              <a:t> offers RPC facilities for distributed systems implemented on the Windows </a:t>
            </a:r>
            <a:r>
              <a:rPr lang="en-US" dirty="0" smtClean="0"/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Scanning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Scanner uses (or obtains) list of open ports</a:t>
            </a:r>
          </a:p>
          <a:p>
            <a:pPr lvl="1"/>
            <a:r>
              <a:rPr lang="en-US" dirty="0"/>
              <a:t>Connect to each port</a:t>
            </a:r>
          </a:p>
          <a:p>
            <a:pPr lvl="2"/>
            <a:r>
              <a:rPr lang="en-US" dirty="0"/>
              <a:t>Sends null RPC commands to each open port</a:t>
            </a:r>
          </a:p>
          <a:p>
            <a:pPr lvl="2"/>
            <a:r>
              <a:rPr lang="en-US" dirty="0"/>
              <a:t>Response dictates the type of service running on the </a:t>
            </a:r>
            <a:r>
              <a:rPr lang="en-US" dirty="0" smtClean="0"/>
              <a:t>port</a:t>
            </a:r>
            <a:endParaRPr lang="en-US" dirty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the hacker to compile a list of RPC services running on a </a:t>
            </a:r>
            <a:r>
              <a:rPr lang="en-US" dirty="0" smtClean="0"/>
              <a:t>target</a:t>
            </a:r>
            <a:endParaRPr lang="en-US" dirty="0"/>
          </a:p>
          <a:p>
            <a:r>
              <a:rPr lang="en-US" dirty="0"/>
              <a:t>Why does this all matter?</a:t>
            </a:r>
          </a:p>
          <a:p>
            <a:pPr lvl="1"/>
            <a:r>
              <a:rPr lang="en-US" dirty="0"/>
              <a:t>May provide attacker with information about the </a:t>
            </a:r>
            <a:r>
              <a:rPr lang="en-US" dirty="0" smtClean="0"/>
              <a:t>target</a:t>
            </a:r>
            <a:endParaRPr lang="en-US" dirty="0"/>
          </a:p>
          <a:p>
            <a:pPr lvl="1"/>
            <a:r>
              <a:rPr lang="en-US" dirty="0"/>
              <a:t>Many vulnerabilities have been found in RPC services</a:t>
            </a:r>
          </a:p>
          <a:p>
            <a:pPr lvl="1"/>
            <a:r>
              <a:rPr lang="en-US" dirty="0"/>
              <a:t>An inventory of RPC services may provide attacker with a </a:t>
            </a:r>
            <a:r>
              <a:rPr lang="en-US" dirty="0" smtClean="0"/>
              <a:t>“vulnerability </a:t>
            </a:r>
            <a:r>
              <a:rPr lang="en-US" dirty="0"/>
              <a:t>list”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Scanning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31800" indent="-323850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Similar method to RPC </a:t>
            </a:r>
            <a:r>
              <a:rPr lang="en-US" dirty="0" smtClean="0"/>
              <a:t>scanning</a:t>
            </a:r>
            <a:endParaRPr lang="en-US" dirty="0"/>
          </a:p>
          <a:p>
            <a:pPr marL="431800" indent="-323850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Once open ports are found</a:t>
            </a:r>
          </a:p>
          <a:p>
            <a:pPr marL="863600" lvl="1" indent="-287338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Many services have a </a:t>
            </a:r>
            <a:r>
              <a:rPr lang="en-US" dirty="0" smtClean="0"/>
              <a:t>“banner</a:t>
            </a:r>
            <a:r>
              <a:rPr lang="en-US" dirty="0"/>
              <a:t>” which is presented on </a:t>
            </a:r>
            <a:r>
              <a:rPr lang="en-US" dirty="0" smtClean="0"/>
              <a:t>connection</a:t>
            </a:r>
            <a:endParaRPr lang="en-US" dirty="0"/>
          </a:p>
          <a:p>
            <a:pPr marL="1295400" lvl="2" indent="-215900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Different vendors, and even different version may have different </a:t>
            </a:r>
            <a:r>
              <a:rPr lang="en-US" dirty="0" smtClean="0"/>
              <a:t>banners</a:t>
            </a:r>
            <a:endParaRPr lang="en-US" dirty="0"/>
          </a:p>
          <a:p>
            <a:pPr marL="1295400" lvl="2" indent="-215900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Banner may be used to identify a service</a:t>
            </a:r>
          </a:p>
          <a:p>
            <a:pPr marL="863600" lvl="1" indent="-287338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Probing traffic may also be used</a:t>
            </a:r>
          </a:p>
          <a:p>
            <a:pPr marL="1295400" lvl="2" indent="-215900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Different services response </a:t>
            </a:r>
            <a:r>
              <a:rPr lang="en-US" dirty="0" smtClean="0"/>
              <a:t>differently</a:t>
            </a:r>
            <a:endParaRPr lang="en-US" dirty="0"/>
          </a:p>
          <a:p>
            <a:pPr marL="1727200" lvl="3" indent="-215900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May send an assortment of common protocol </a:t>
            </a:r>
            <a:r>
              <a:rPr lang="en-US" dirty="0" smtClean="0"/>
              <a:t>commands</a:t>
            </a:r>
            <a:endParaRPr lang="en-US" dirty="0"/>
          </a:p>
          <a:p>
            <a:pPr marL="1295400" lvl="2" indent="-215900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Monitors the response of service to certain traffic</a:t>
            </a:r>
          </a:p>
          <a:p>
            <a:pPr marL="863600" lvl="1" indent="-287338" defTabSz="449263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May even negotiate connections (e.g., SSL) </a:t>
            </a:r>
            <a:br>
              <a:rPr lang="en-US" dirty="0"/>
            </a:br>
            <a:r>
              <a:rPr lang="en-US" dirty="0"/>
              <a:t>to find service </a:t>
            </a:r>
            <a:r>
              <a:rPr lang="en-US" dirty="0" smtClean="0"/>
              <a:t>behind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Fingerprinting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Also known as stack fingerprinting.</a:t>
            </a:r>
          </a:p>
          <a:p>
            <a:r>
              <a:rPr lang="en-US" dirty="0"/>
              <a:t>RFC's dictate how protocols should be implemented</a:t>
            </a:r>
          </a:p>
          <a:p>
            <a:pPr lvl="1"/>
            <a:r>
              <a:rPr lang="en-US" dirty="0"/>
              <a:t>There are some </a:t>
            </a:r>
            <a:r>
              <a:rPr lang="en-US" dirty="0" smtClean="0"/>
              <a:t>“gaps</a:t>
            </a:r>
            <a:r>
              <a:rPr lang="en-US" dirty="0"/>
              <a:t>” in the </a:t>
            </a:r>
            <a:r>
              <a:rPr lang="en-US" dirty="0" smtClean="0"/>
              <a:t>specifications</a:t>
            </a:r>
            <a:endParaRPr lang="en-US" dirty="0"/>
          </a:p>
          <a:p>
            <a:pPr lvl="1"/>
            <a:r>
              <a:rPr lang="en-US" dirty="0"/>
              <a:t>Vendors may implement these </a:t>
            </a:r>
            <a:r>
              <a:rPr lang="en-US" dirty="0" smtClean="0"/>
              <a:t>“gaps</a:t>
            </a:r>
            <a:r>
              <a:rPr lang="en-US" dirty="0"/>
              <a:t>” </a:t>
            </a:r>
            <a:r>
              <a:rPr lang="en-US" dirty="0" smtClean="0"/>
              <a:t>differently</a:t>
            </a:r>
            <a:endParaRPr lang="en-US" dirty="0"/>
          </a:p>
          <a:p>
            <a:pPr lvl="1"/>
            <a:r>
              <a:rPr lang="en-US" dirty="0"/>
              <a:t>The way a machine responds to certain packets may indicate the vendor, version, etc.</a:t>
            </a:r>
          </a:p>
          <a:p>
            <a:r>
              <a:rPr lang="en-US" dirty="0"/>
              <a:t>Comes in two </a:t>
            </a:r>
            <a:r>
              <a:rPr lang="en-US" dirty="0" smtClean="0"/>
              <a:t>“flavors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Active</a:t>
            </a:r>
          </a:p>
          <a:p>
            <a:pPr lvl="1"/>
            <a:r>
              <a:rPr lang="en-US" dirty="0"/>
              <a:t>Passive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Asset</a:t>
            </a:r>
          </a:p>
          <a:p>
            <a:pPr lvl="1"/>
            <a:r>
              <a:rPr lang="en-US" dirty="0"/>
              <a:t>Network or system resource that has value</a:t>
            </a:r>
          </a:p>
          <a:p>
            <a:pPr lvl="1"/>
            <a:r>
              <a:rPr lang="en-US" dirty="0"/>
              <a:t>Examples - bandwidth, web server, CPU cycles, database with credit card numbers, e-mail with confidential data</a:t>
            </a:r>
          </a:p>
          <a:p>
            <a:r>
              <a:rPr lang="en-US" dirty="0"/>
              <a:t>Vulnerability</a:t>
            </a:r>
          </a:p>
          <a:p>
            <a:pPr lvl="1"/>
            <a:r>
              <a:rPr lang="en-US" dirty="0"/>
              <a:t>Weakness in the asset that can be exploited</a:t>
            </a:r>
          </a:p>
          <a:p>
            <a:pPr lvl="1"/>
            <a:r>
              <a:rPr lang="en-US" dirty="0"/>
              <a:t>Example - Access to network bandwidth for anyone without authentication or controls</a:t>
            </a:r>
          </a:p>
          <a:p>
            <a:r>
              <a:rPr lang="en-US" dirty="0"/>
              <a:t>Threat</a:t>
            </a:r>
          </a:p>
          <a:p>
            <a:pPr lvl="1"/>
            <a:r>
              <a:rPr lang="en-US" dirty="0"/>
              <a:t>A person capable of and wanting to exploit a vulnerability in an asset</a:t>
            </a:r>
          </a:p>
          <a:p>
            <a:pPr lvl="1"/>
            <a:r>
              <a:rPr lang="en-US" dirty="0"/>
              <a:t>Sometimes it is expressed as an abstract event that could occur rather than specifically identifying someone who is a threat</a:t>
            </a:r>
          </a:p>
          <a:p>
            <a:r>
              <a:rPr lang="en-US" dirty="0"/>
              <a:t>Exploit</a:t>
            </a:r>
          </a:p>
          <a:p>
            <a:pPr lvl="1"/>
            <a:r>
              <a:rPr lang="en-US" dirty="0"/>
              <a:t>A piece of software, a chunk of data, or sequence of commands that take advantage of a bug, glitch or vulnerability in order to cause unintended or unanticipated behavior to occur on computer </a:t>
            </a:r>
            <a:r>
              <a:rPr lang="en-US" dirty="0" smtClean="0"/>
              <a:t>software or </a:t>
            </a:r>
            <a:r>
              <a:rPr lang="en-US" dirty="0"/>
              <a:t>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Fingerprinting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</a:t>
            </a:r>
          </a:p>
          <a:p>
            <a:pPr lvl="1"/>
            <a:r>
              <a:rPr lang="en-US" dirty="0"/>
              <a:t>Sends specially crafted probes to machine in order to elicit certain definitive responses</a:t>
            </a:r>
          </a:p>
          <a:p>
            <a:pPr lvl="1"/>
            <a:r>
              <a:rPr lang="en-US" dirty="0"/>
              <a:t>Usually easy to detect</a:t>
            </a:r>
          </a:p>
          <a:p>
            <a:r>
              <a:rPr lang="en-US" dirty="0"/>
              <a:t>Passive</a:t>
            </a:r>
          </a:p>
          <a:p>
            <a:pPr lvl="1"/>
            <a:r>
              <a:rPr lang="en-US" dirty="0"/>
              <a:t>Attacker observes normal traffic from / to a machine</a:t>
            </a:r>
          </a:p>
          <a:p>
            <a:pPr lvl="1"/>
            <a:r>
              <a:rPr lang="en-US" dirty="0"/>
              <a:t>Certain characteristics may denote a specific OS</a:t>
            </a:r>
          </a:p>
          <a:p>
            <a:pPr lvl="2"/>
            <a:r>
              <a:rPr lang="en-US" dirty="0"/>
              <a:t>TTL, Windows size, Don’t fragment,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dirty="0"/>
              <a:t>For more information see </a:t>
            </a:r>
            <a:endParaRPr lang="en-US" dirty="0" smtClean="0"/>
          </a:p>
          <a:p>
            <a:pPr lvl="1"/>
            <a:r>
              <a:rPr lang="en-US" dirty="0" smtClean="0"/>
              <a:t>NMAP </a:t>
            </a:r>
            <a:r>
              <a:rPr lang="en-US" dirty="0"/>
              <a:t>&gt; 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nmap.org/book/osdetect.html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Process of using information gained by scanning to further investigate services, vulnerabilities, etc.</a:t>
            </a:r>
          </a:p>
          <a:p>
            <a:r>
              <a:rPr lang="en-US" dirty="0"/>
              <a:t>Can be used with virtually all services and can be done through a variety of techniques</a:t>
            </a:r>
          </a:p>
          <a:p>
            <a:pPr lvl="1"/>
            <a:r>
              <a:rPr lang="en-US" dirty="0"/>
              <a:t>Techniques may be protocol / service, host, vendor, etc</a:t>
            </a:r>
            <a:r>
              <a:rPr lang="en-US" dirty="0" smtClean="0"/>
              <a:t>. specific</a:t>
            </a:r>
            <a:endParaRPr lang="en-US" dirty="0"/>
          </a:p>
          <a:p>
            <a:r>
              <a:rPr lang="en-US" dirty="0"/>
              <a:t>Too many to really discuss fully </a:t>
            </a:r>
          </a:p>
          <a:p>
            <a:pPr lvl="1"/>
            <a:r>
              <a:rPr lang="en-US" dirty="0"/>
              <a:t>Will be covered (not fully) with upcoming labs </a:t>
            </a:r>
          </a:p>
          <a:p>
            <a:r>
              <a:rPr lang="en-US" smtClean="0"/>
              <a:t>“Hacking Exposed” </a:t>
            </a:r>
            <a:r>
              <a:rPr lang="en-US" dirty="0"/>
              <a:t>Chapter 3 contains a good intro discussion on </a:t>
            </a:r>
            <a:r>
              <a:rPr lang="en-US" dirty="0" smtClean="0"/>
              <a:t>techniques</a:t>
            </a:r>
            <a:endParaRPr lang="en-US" dirty="0"/>
          </a:p>
          <a:p>
            <a:pPr lvl="1"/>
            <a:r>
              <a:rPr lang="en-US" dirty="0"/>
              <a:t>Remember, this is available in </a:t>
            </a:r>
            <a:r>
              <a:rPr lang="en-US" dirty="0" err="1"/>
              <a:t>ebrary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 smtClean="0"/>
              <a:t>We review some attacks:</a:t>
            </a:r>
          </a:p>
          <a:p>
            <a:pPr lvl="1"/>
            <a:r>
              <a:rPr lang="fi-FI" dirty="0" smtClean="0"/>
              <a:t>Buffer </a:t>
            </a:r>
            <a:r>
              <a:rPr lang="fi-FI" dirty="0"/>
              <a:t>Overflows</a:t>
            </a:r>
          </a:p>
          <a:p>
            <a:pPr lvl="1"/>
            <a:r>
              <a:rPr lang="fi-FI" dirty="0"/>
              <a:t>Spoofing</a:t>
            </a:r>
          </a:p>
          <a:p>
            <a:pPr lvl="2"/>
            <a:r>
              <a:rPr lang="fi-FI" dirty="0"/>
              <a:t>ARP Poisoning / Spoofing</a:t>
            </a:r>
          </a:p>
          <a:p>
            <a:pPr lvl="2"/>
            <a:r>
              <a:rPr lang="fi-FI" dirty="0"/>
              <a:t>IP Address Spoofing</a:t>
            </a:r>
          </a:p>
          <a:p>
            <a:pPr lvl="2"/>
            <a:r>
              <a:rPr lang="fi-FI" dirty="0"/>
              <a:t>DNS Spoofing</a:t>
            </a:r>
          </a:p>
          <a:p>
            <a:pPr lvl="1"/>
            <a:r>
              <a:rPr lang="fi-FI" dirty="0"/>
              <a:t>TCP Session Hijacking</a:t>
            </a:r>
          </a:p>
          <a:p>
            <a:pPr lvl="1"/>
            <a:r>
              <a:rPr lang="fi-FI" dirty="0"/>
              <a:t>DoS Attacks</a:t>
            </a:r>
          </a:p>
          <a:p>
            <a:pPr lvl="2"/>
            <a:r>
              <a:rPr lang="fi-FI" sz="1900" dirty="0"/>
              <a:t>TCP SYN Flood</a:t>
            </a:r>
          </a:p>
          <a:p>
            <a:pPr lvl="2"/>
            <a:r>
              <a:rPr lang="fi-FI" sz="1900" dirty="0"/>
              <a:t>Smurf &amp; Fraggle Attacks</a:t>
            </a:r>
          </a:p>
          <a:p>
            <a:pPr lvl="2"/>
            <a:r>
              <a:rPr lang="fi-FI" sz="1900" dirty="0"/>
              <a:t>LAND Attacks</a:t>
            </a:r>
          </a:p>
          <a:p>
            <a:pPr lvl="2"/>
            <a:r>
              <a:rPr lang="fi-FI" sz="1900" dirty="0"/>
              <a:t>Teardrop Attack</a:t>
            </a:r>
          </a:p>
          <a:p>
            <a:pPr lvl="2"/>
            <a:r>
              <a:rPr lang="fi-FI" sz="1900" dirty="0"/>
              <a:t>Winnuke and Ping of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Buffer </a:t>
            </a:r>
            <a:r>
              <a:rPr lang="fi-FI" dirty="0" smtClean="0"/>
              <a:t>Overflows - Intro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One of the most common attacks today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widespread use of buffer overflows begin around 1996</a:t>
            </a:r>
          </a:p>
          <a:p>
            <a:pPr lvl="1"/>
            <a:r>
              <a:rPr lang="en-US" dirty="0"/>
              <a:t>They existed before this </a:t>
            </a:r>
            <a:r>
              <a:rPr lang="en-US" dirty="0" smtClean="0"/>
              <a:t>though</a:t>
            </a:r>
            <a:endParaRPr lang="en-US" dirty="0"/>
          </a:p>
          <a:p>
            <a:pPr lvl="1"/>
            <a:r>
              <a:rPr lang="en-US" dirty="0">
                <a:hlinkClick r:id="rId2" tooltip="Elias Levy"/>
              </a:rPr>
              <a:t>Elias Levy</a:t>
            </a:r>
            <a:r>
              <a:rPr lang="en-US" dirty="0"/>
              <a:t> </a:t>
            </a:r>
            <a:r>
              <a:rPr lang="en-US" dirty="0" smtClean="0"/>
              <a:t>(aka Aleph One) </a:t>
            </a:r>
            <a:r>
              <a:rPr lang="en-US" dirty="0"/>
              <a:t>wrote the definitive paper </a:t>
            </a:r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Smashing </a:t>
            </a:r>
            <a:r>
              <a:rPr lang="en-US" dirty="0">
                <a:hlinkClick r:id="rId3"/>
              </a:rPr>
              <a:t>the Stack for Fun and Profit</a:t>
            </a:r>
            <a:r>
              <a:rPr lang="en-US" dirty="0"/>
              <a:t>”</a:t>
            </a:r>
          </a:p>
          <a:p>
            <a:pPr lvl="2"/>
            <a:r>
              <a:rPr lang="en-US" dirty="0" smtClean="0"/>
              <a:t>Since </a:t>
            </a:r>
            <a:r>
              <a:rPr lang="en-US" dirty="0"/>
              <a:t>the publication of this paper, the number of buffer overflow </a:t>
            </a:r>
            <a:r>
              <a:rPr lang="en-US" dirty="0" smtClean="0"/>
              <a:t>vulnerabilities </a:t>
            </a:r>
            <a:r>
              <a:rPr lang="en-US" dirty="0"/>
              <a:t>discovered continues to rise </a:t>
            </a:r>
            <a:r>
              <a:rPr lang="en-US" dirty="0" smtClean="0"/>
              <a:t>rapidly</a:t>
            </a:r>
            <a:endParaRPr lang="en-US" dirty="0"/>
          </a:p>
          <a:p>
            <a:pPr lvl="0"/>
            <a:r>
              <a:rPr lang="en-US" dirty="0"/>
              <a:t>Many worms and viruses take advantage of buffer overflows to propagate</a:t>
            </a:r>
          </a:p>
          <a:p>
            <a:pPr lvl="1"/>
            <a:r>
              <a:rPr lang="en-US" dirty="0"/>
              <a:t>The Morris worm, for </a:t>
            </a:r>
            <a:r>
              <a:rPr lang="en-US" dirty="0" smtClean="0"/>
              <a:t>example (by </a:t>
            </a:r>
            <a:r>
              <a:rPr lang="fi-FI" sz="2400" dirty="0" smtClean="0">
                <a:hlinkClick r:id="rId4"/>
              </a:rPr>
              <a:t>Robert Morris</a:t>
            </a:r>
            <a:r>
              <a:rPr lang="fi-FI" sz="2400" dirty="0" smtClean="0"/>
              <a:t>, now a </a:t>
            </a:r>
            <a:r>
              <a:rPr lang="en-US" sz="2400" dirty="0" smtClean="0"/>
              <a:t>professor </a:t>
            </a:r>
            <a:r>
              <a:rPr lang="en-US" sz="2400" dirty="0"/>
              <a:t>at </a:t>
            </a:r>
            <a:r>
              <a:rPr lang="en-US" sz="2400" dirty="0" smtClean="0"/>
              <a:t>MIT</a:t>
            </a:r>
            <a:r>
              <a:rPr lang="fi-FI" sz="2400" dirty="0" smtClean="0"/>
              <a:t>)</a:t>
            </a:r>
            <a:endParaRPr lang="en-US" dirty="0" smtClean="0"/>
          </a:p>
          <a:p>
            <a:pPr lvl="2"/>
            <a:r>
              <a:rPr lang="en-US" dirty="0"/>
              <a:t>Around 6,000 major UNIX machines were infected</a:t>
            </a:r>
          </a:p>
          <a:p>
            <a:pPr lvl="2"/>
            <a:r>
              <a:rPr lang="en-US" dirty="0"/>
              <a:t>By sending special string to finger daemon (UNIX), worm caused it to execute code creating a new worm copy</a:t>
            </a:r>
          </a:p>
        </p:txBody>
      </p:sp>
    </p:spTree>
    <p:extLst>
      <p:ext uri="{BB962C8B-B14F-4D97-AF65-F5344CB8AC3E}">
        <p14:creationId xmlns:p14="http://schemas.microsoft.com/office/powerpoint/2010/main" val="40461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Buffer </a:t>
            </a:r>
            <a:r>
              <a:rPr lang="fi-FI" dirty="0" smtClean="0"/>
              <a:t>Overflows - Concept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</a:t>
            </a:r>
            <a:r>
              <a:rPr lang="en-US" dirty="0"/>
              <a:t>runtime, each program allocates memory for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i.e., store </a:t>
            </a:r>
            <a:r>
              <a:rPr lang="en-US" dirty="0"/>
              <a:t>the information it is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/>
              <a:t>This memory is generally referred to as a </a:t>
            </a:r>
            <a:r>
              <a:rPr lang="en-US" dirty="0" smtClean="0"/>
              <a:t>buffer</a:t>
            </a:r>
            <a:endParaRPr lang="en-US" dirty="0"/>
          </a:p>
          <a:p>
            <a:r>
              <a:rPr lang="en-US" dirty="0"/>
              <a:t>This memory is broken into chunks that are designated for different purposes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static constants, variables, functions, etc.</a:t>
            </a:r>
          </a:p>
          <a:p>
            <a:r>
              <a:rPr lang="en-US" dirty="0" smtClean="0"/>
              <a:t>Buffer overflow: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too much information is inserted into one of these chunks of </a:t>
            </a:r>
            <a:r>
              <a:rPr lang="en-US" dirty="0" smtClean="0"/>
              <a:t>memory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buffer overflows and </a:t>
            </a:r>
            <a:r>
              <a:rPr lang="en-US" dirty="0" smtClean="0"/>
              <a:t>“spills </a:t>
            </a:r>
            <a:r>
              <a:rPr lang="en-US" dirty="0"/>
              <a:t>out” into another area of memory</a:t>
            </a:r>
          </a:p>
          <a:p>
            <a:pPr lvl="1"/>
            <a:r>
              <a:rPr lang="en-US" dirty="0"/>
              <a:t>If the right information is inserted, this may result in the execution of arbitrary code with the </a:t>
            </a:r>
            <a:r>
              <a:rPr lang="en-US" dirty="0" smtClean="0"/>
              <a:t>process' privileges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Each process has its own address space</a:t>
            </a:r>
          </a:p>
          <a:p>
            <a:pPr lvl="1"/>
            <a:r>
              <a:rPr lang="fi-FI" dirty="0"/>
              <a:t>Comprised of virtual memory</a:t>
            </a:r>
          </a:p>
          <a:p>
            <a:pPr lvl="1"/>
            <a:r>
              <a:rPr lang="fi-FI" dirty="0"/>
              <a:t>This space is (usually) organized as a linear series of slots</a:t>
            </a:r>
          </a:p>
          <a:p>
            <a:pPr lvl="2"/>
            <a:r>
              <a:rPr lang="fi-FI" dirty="0"/>
              <a:t>Each slot is 1 byte in size</a:t>
            </a:r>
          </a:p>
          <a:p>
            <a:pPr lvl="0"/>
            <a:r>
              <a:rPr lang="fi-FI" dirty="0"/>
              <a:t>On a typical, 32-bit OS</a:t>
            </a:r>
          </a:p>
          <a:p>
            <a:pPr lvl="1"/>
            <a:r>
              <a:rPr lang="en-US" dirty="0"/>
              <a:t>Each memory slot has </a:t>
            </a:r>
            <a:r>
              <a:rPr lang="en-US" dirty="0" smtClean="0"/>
              <a:t>an “id number” </a:t>
            </a:r>
            <a:r>
              <a:rPr lang="en-US" dirty="0"/>
              <a:t>or address</a:t>
            </a:r>
          </a:p>
          <a:p>
            <a:pPr lvl="1"/>
            <a:r>
              <a:rPr lang="fi-FI" dirty="0" smtClean="0"/>
              <a:t>The </a:t>
            </a:r>
            <a:r>
              <a:rPr lang="fi-FI" dirty="0"/>
              <a:t>address is a 32 bit number</a:t>
            </a:r>
          </a:p>
          <a:p>
            <a:pPr lvl="2"/>
            <a:r>
              <a:rPr lang="fi-FI" dirty="0"/>
              <a:t>This number ranges from 0x00000000 to 0xFFFFFFFF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sz="2800" dirty="0"/>
              <a:t>The address space of a process is divided into segments</a:t>
            </a:r>
          </a:p>
          <a:p>
            <a:pPr lvl="1"/>
            <a:r>
              <a:rPr lang="fi-FI" sz="2400" dirty="0"/>
              <a:t>Text Segment</a:t>
            </a:r>
          </a:p>
          <a:p>
            <a:pPr lvl="2"/>
            <a:r>
              <a:rPr lang="fi-FI" dirty="0"/>
              <a:t>Contains the main sequence of instructions for a program</a:t>
            </a:r>
          </a:p>
          <a:p>
            <a:pPr lvl="1"/>
            <a:r>
              <a:rPr lang="fi-FI" sz="2400" dirty="0"/>
              <a:t>Data Segment</a:t>
            </a:r>
          </a:p>
          <a:p>
            <a:pPr lvl="2"/>
            <a:r>
              <a:rPr lang="fi-FI" dirty="0"/>
              <a:t>Global variables and other data whose existance and size can be determined when a program is </a:t>
            </a:r>
            <a:r>
              <a:rPr lang="fi-FI" dirty="0" smtClean="0"/>
              <a:t>created</a:t>
            </a:r>
            <a:endParaRPr lang="fi-FI" dirty="0"/>
          </a:p>
          <a:p>
            <a:pPr lvl="1"/>
            <a:r>
              <a:rPr lang="fi-FI" sz="2400" dirty="0"/>
              <a:t>Libraries</a:t>
            </a:r>
          </a:p>
          <a:p>
            <a:pPr lvl="2"/>
            <a:r>
              <a:rPr lang="fi-FI" dirty="0"/>
              <a:t>Contains external libraries which must be linked into a program</a:t>
            </a:r>
          </a:p>
          <a:p>
            <a:pPr lvl="1"/>
            <a:r>
              <a:rPr lang="fi-FI" sz="2400" dirty="0" smtClean="0"/>
              <a:t>Heap</a:t>
            </a:r>
            <a:endParaRPr lang="fi-FI" sz="2400" dirty="0"/>
          </a:p>
          <a:p>
            <a:pPr lvl="2"/>
            <a:r>
              <a:rPr lang="fi-FI" dirty="0"/>
              <a:t>Contains data whose sizes need to grow dynamically (malloc in C)</a:t>
            </a:r>
          </a:p>
          <a:p>
            <a:pPr lvl="2"/>
            <a:r>
              <a:rPr lang="fi-FI" dirty="0"/>
              <a:t>Grows upward (toward address 0xFFFFFFFF</a:t>
            </a:r>
            <a:r>
              <a:rPr lang="fi-FI" dirty="0" smtClean="0"/>
              <a:t>)</a:t>
            </a:r>
            <a:endParaRPr lang="fi-FI" dirty="0"/>
          </a:p>
          <a:p>
            <a:pPr lvl="1"/>
            <a:r>
              <a:rPr lang="fi-FI" sz="2000" dirty="0" smtClean="0"/>
              <a:t>Stack</a:t>
            </a:r>
            <a:endParaRPr lang="fi-FI" sz="2000" dirty="0"/>
          </a:p>
          <a:p>
            <a:pPr lvl="2"/>
            <a:r>
              <a:rPr lang="fi-FI" dirty="0"/>
              <a:t>Contains context specific information for the currently executing routine</a:t>
            </a:r>
          </a:p>
          <a:p>
            <a:pPr lvl="2"/>
            <a:r>
              <a:rPr lang="fi-FI" dirty="0"/>
              <a:t>Grows downward (from address 0xFFFFFFFF</a:t>
            </a:r>
            <a:r>
              <a:rPr lang="fi-FI" dirty="0" smtClean="0"/>
              <a:t>)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Memory Segments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971800" y="1219200"/>
            <a:ext cx="2823600" cy="5110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Process Execution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/>
              <a:t>During Program Execution</a:t>
            </a:r>
          </a:p>
          <a:p>
            <a:pPr lvl="1"/>
            <a:r>
              <a:rPr lang="fi-FI" sz="2600" dirty="0" smtClean="0"/>
              <a:t>CPU </a:t>
            </a:r>
            <a:r>
              <a:rPr lang="fi-FI" sz="2600" dirty="0"/>
              <a:t>fetches instructions from memory one at at </a:t>
            </a:r>
            <a:r>
              <a:rPr lang="fi-FI" sz="2600" dirty="0" smtClean="0"/>
              <a:t>time</a:t>
            </a:r>
            <a:endParaRPr lang="fi-FI" sz="2600" dirty="0"/>
          </a:p>
          <a:p>
            <a:pPr lvl="1"/>
            <a:r>
              <a:rPr lang="fi-FI" sz="2600" dirty="0"/>
              <a:t>The instruction pointer register (in </a:t>
            </a:r>
            <a:r>
              <a:rPr lang="fi-FI" sz="2600" dirty="0" smtClean="0"/>
              <a:t>CPU</a:t>
            </a:r>
            <a:r>
              <a:rPr lang="fi-FI" sz="2600" dirty="0"/>
              <a:t>) dictates the next instruction to </a:t>
            </a:r>
            <a:r>
              <a:rPr lang="fi-FI" sz="2600" dirty="0" smtClean="0"/>
              <a:t>grab</a:t>
            </a:r>
            <a:endParaRPr lang="fi-FI" sz="2600" dirty="0"/>
          </a:p>
          <a:p>
            <a:pPr lvl="2"/>
            <a:r>
              <a:rPr lang="fi-FI" sz="2200" dirty="0"/>
              <a:t>Designates a memory </a:t>
            </a:r>
            <a:r>
              <a:rPr lang="fi-FI" sz="2200" dirty="0" smtClean="0"/>
              <a:t>address</a:t>
            </a:r>
            <a:endParaRPr lang="fi-FI" sz="2200" dirty="0"/>
          </a:p>
          <a:p>
            <a:pPr lvl="2"/>
            <a:r>
              <a:rPr lang="fi-FI" sz="2200" dirty="0"/>
              <a:t>Once it executes this instruction, the pointer is </a:t>
            </a:r>
            <a:r>
              <a:rPr lang="fi-FI" sz="2200" dirty="0" smtClean="0"/>
              <a:t>incremented </a:t>
            </a:r>
            <a:r>
              <a:rPr lang="fi-FI" sz="2200" dirty="0"/>
              <a:t>and the next instruction is </a:t>
            </a:r>
            <a:r>
              <a:rPr lang="fi-FI" sz="2200" dirty="0" smtClean="0"/>
              <a:t>fetched</a:t>
            </a:r>
            <a:endParaRPr lang="fi-FI" sz="2200" dirty="0"/>
          </a:p>
          <a:p>
            <a:pPr lvl="2"/>
            <a:r>
              <a:rPr lang="fi-FI" sz="2200" dirty="0"/>
              <a:t>This linear progression occurs until a branch is </a:t>
            </a:r>
            <a:r>
              <a:rPr lang="fi-FI" sz="2200" dirty="0" smtClean="0"/>
              <a:t>reached</a:t>
            </a:r>
            <a:endParaRPr lang="fi-FI" sz="2200" dirty="0"/>
          </a:p>
          <a:p>
            <a:pPr lvl="1"/>
            <a:r>
              <a:rPr lang="fi-FI" sz="2600" dirty="0"/>
              <a:t>At a branch, the pointer's location is altered to become a new point in </a:t>
            </a:r>
            <a:r>
              <a:rPr lang="fi-FI" sz="2600" dirty="0" smtClean="0"/>
              <a:t>memory</a:t>
            </a:r>
            <a:endParaRPr lang="fi-FI" sz="2600" dirty="0"/>
          </a:p>
          <a:p>
            <a:pPr lvl="2"/>
            <a:r>
              <a:rPr lang="fi-FI" sz="2200" dirty="0"/>
              <a:t>Branches are caused by: conditionals, loops, subroutines, </a:t>
            </a:r>
            <a:r>
              <a:rPr lang="fi-FI" sz="2200" dirty="0" smtClean="0"/>
              <a:t>goto statements, </a:t>
            </a:r>
            <a:r>
              <a:rPr lang="fi-FI" sz="2200" dirty="0"/>
              <a:t>etc.</a:t>
            </a:r>
          </a:p>
          <a:p>
            <a:pPr lvl="1"/>
            <a:r>
              <a:rPr lang="en-US" dirty="0"/>
              <a:t>The goal of the attacker is to redirect this </a:t>
            </a:r>
            <a:r>
              <a:rPr lang="en-US" dirty="0" smtClean="0"/>
              <a:t>flow of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The stack stores information for each process running on a </a:t>
            </a:r>
            <a:r>
              <a:rPr lang="fi-FI" dirty="0" smtClean="0"/>
              <a:t>computer</a:t>
            </a:r>
            <a:endParaRPr lang="fi-FI" dirty="0"/>
          </a:p>
          <a:p>
            <a:pPr lvl="1"/>
            <a:r>
              <a:rPr lang="fi-FI" dirty="0"/>
              <a:t>Kind of like a scratch pad for a computer </a:t>
            </a:r>
            <a:r>
              <a:rPr lang="fi-FI" dirty="0" smtClean="0"/>
              <a:t>system</a:t>
            </a:r>
            <a:endParaRPr lang="fi-FI" dirty="0"/>
          </a:p>
          <a:p>
            <a:pPr lvl="1"/>
            <a:r>
              <a:rPr lang="fi-FI" dirty="0"/>
              <a:t>As a program runs, it stores important information on the </a:t>
            </a:r>
            <a:r>
              <a:rPr lang="fi-FI" dirty="0" smtClean="0"/>
              <a:t>stack</a:t>
            </a:r>
            <a:endParaRPr lang="fi-FI" dirty="0"/>
          </a:p>
          <a:p>
            <a:pPr lvl="1"/>
            <a:r>
              <a:rPr lang="fi-FI" dirty="0"/>
              <a:t>Similar to the stack from programming class (LIFO)</a:t>
            </a:r>
          </a:p>
          <a:p>
            <a:pPr lvl="0"/>
            <a:r>
              <a:rPr lang="fi-FI" dirty="0"/>
              <a:t>When data is retrieved from the stack, the system removes the last element placed on the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Reconnaissance (aka, Footprinting)</a:t>
            </a:r>
          </a:p>
          <a:p>
            <a:pPr lvl="1"/>
            <a:r>
              <a:rPr lang="fi-FI" dirty="0"/>
              <a:t>Combination of active and passive reconnaissance techniques for the purpose of establishing a strategy of </a:t>
            </a:r>
            <a:r>
              <a:rPr lang="fi-FI" dirty="0" smtClean="0"/>
              <a:t>attack</a:t>
            </a:r>
            <a:endParaRPr lang="fi-FI" dirty="0"/>
          </a:p>
          <a:p>
            <a:pPr lvl="1"/>
            <a:r>
              <a:rPr lang="fi-FI" dirty="0"/>
              <a:t>Data gathering (mostly passive)</a:t>
            </a:r>
          </a:p>
          <a:p>
            <a:pPr lvl="1"/>
            <a:r>
              <a:rPr lang="fi-FI" dirty="0"/>
              <a:t>Scanning (mostly active)</a:t>
            </a:r>
          </a:p>
          <a:p>
            <a:pPr lvl="0"/>
            <a:r>
              <a:rPr lang="fi-FI" dirty="0"/>
              <a:t>Application Attacks (only a little)</a:t>
            </a:r>
          </a:p>
          <a:p>
            <a:pPr lvl="1"/>
            <a:r>
              <a:rPr lang="fi-FI" dirty="0" smtClean="0"/>
              <a:t>Buffer overflows</a:t>
            </a:r>
            <a:endParaRPr lang="fi-FI" dirty="0"/>
          </a:p>
          <a:p>
            <a:pPr lvl="0"/>
            <a:r>
              <a:rPr lang="fi-FI" dirty="0"/>
              <a:t>Network Attacks</a:t>
            </a:r>
          </a:p>
          <a:p>
            <a:pPr lvl="1"/>
            <a:r>
              <a:rPr lang="fi-FI" dirty="0"/>
              <a:t>A whole </a:t>
            </a:r>
            <a:r>
              <a:rPr lang="fi-FI" dirty="0" smtClean="0"/>
              <a:t>bunch</a:t>
            </a:r>
            <a:endParaRPr lang="fi-FI" dirty="0"/>
          </a:p>
          <a:p>
            <a:pPr lvl="0"/>
            <a:r>
              <a:rPr lang="fi-FI" dirty="0"/>
              <a:t>Some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The stack contains several different types of </a:t>
            </a:r>
            <a:r>
              <a:rPr lang="fi-FI" dirty="0" smtClean="0"/>
              <a:t>information</a:t>
            </a:r>
            <a:endParaRPr lang="fi-FI" dirty="0"/>
          </a:p>
          <a:p>
            <a:pPr lvl="1"/>
            <a:r>
              <a:rPr lang="fi-FI" dirty="0"/>
              <a:t>Return Address</a:t>
            </a:r>
          </a:p>
          <a:p>
            <a:pPr lvl="2"/>
            <a:r>
              <a:rPr lang="fi-FI" dirty="0"/>
              <a:t>The address to which control should return when the subroutine </a:t>
            </a:r>
            <a:r>
              <a:rPr lang="fi-FI" dirty="0" smtClean="0"/>
              <a:t>exits</a:t>
            </a:r>
            <a:endParaRPr lang="fi-FI" dirty="0"/>
          </a:p>
          <a:p>
            <a:pPr lvl="1"/>
            <a:r>
              <a:rPr lang="fi-FI" dirty="0"/>
              <a:t>Arguments</a:t>
            </a:r>
          </a:p>
          <a:p>
            <a:pPr lvl="2"/>
            <a:r>
              <a:rPr lang="fi-FI" dirty="0"/>
              <a:t>The values of the arguments passed to the </a:t>
            </a:r>
            <a:r>
              <a:rPr lang="fi-FI" dirty="0" smtClean="0"/>
              <a:t>subroutine</a:t>
            </a:r>
            <a:endParaRPr lang="fi-FI" dirty="0"/>
          </a:p>
          <a:p>
            <a:pPr lvl="1"/>
            <a:r>
              <a:rPr lang="fi-FI" dirty="0"/>
              <a:t>Local variables</a:t>
            </a:r>
          </a:p>
          <a:p>
            <a:pPr lvl="2"/>
            <a:r>
              <a:rPr lang="fi-FI" dirty="0"/>
              <a:t>Local variables created during the execution of the </a:t>
            </a:r>
            <a:r>
              <a:rPr lang="fi-FI" dirty="0" smtClean="0"/>
              <a:t>subroutine</a:t>
            </a:r>
            <a:endParaRPr lang="fi-FI" dirty="0"/>
          </a:p>
          <a:p>
            <a:pPr lvl="1"/>
            <a:r>
              <a:rPr lang="fi-FI" dirty="0"/>
              <a:t>Frame Pointer</a:t>
            </a:r>
          </a:p>
          <a:p>
            <a:pPr lvl="2"/>
            <a:r>
              <a:rPr lang="fi-FI" dirty="0"/>
              <a:t>Helps the system refer to various elements on the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5000" y="1204943"/>
            <a:ext cx="5195400" cy="5119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Stack Smashing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“classic</a:t>
            </a:r>
            <a:r>
              <a:rPr lang="en-US" dirty="0"/>
              <a:t>” buffer overflow results in code injection directly into the stack</a:t>
            </a:r>
            <a:endParaRPr lang="fi-FI" dirty="0" smtClean="0"/>
          </a:p>
          <a:p>
            <a:pPr lvl="0"/>
            <a:r>
              <a:rPr lang="fi-FI" dirty="0" smtClean="0"/>
              <a:t>This is done by</a:t>
            </a:r>
          </a:p>
          <a:p>
            <a:pPr lvl="1"/>
            <a:r>
              <a:rPr lang="fi-FI" dirty="0" smtClean="0"/>
              <a:t>Overflowing </a:t>
            </a:r>
            <a:r>
              <a:rPr lang="fi-FI" dirty="0"/>
              <a:t>a buffer</a:t>
            </a:r>
          </a:p>
          <a:p>
            <a:pPr lvl="1"/>
            <a:r>
              <a:rPr lang="fi-FI" dirty="0"/>
              <a:t>Inserting </a:t>
            </a:r>
            <a:r>
              <a:rPr lang="fi-FI" i="1" dirty="0"/>
              <a:t>machine code</a:t>
            </a:r>
            <a:r>
              <a:rPr lang="fi-FI" dirty="0"/>
              <a:t> into the stack (overflowed buffer)</a:t>
            </a:r>
          </a:p>
          <a:p>
            <a:pPr lvl="1"/>
            <a:r>
              <a:rPr lang="fi-FI" dirty="0"/>
              <a:t>Overwriting the return pointer to point to the begining of the new </a:t>
            </a:r>
            <a:r>
              <a:rPr lang="fi-FI" dirty="0" smtClean="0"/>
              <a:t>code</a:t>
            </a:r>
            <a:endParaRPr lang="fi-FI" dirty="0"/>
          </a:p>
          <a:p>
            <a:pPr lvl="0"/>
            <a:r>
              <a:rPr lang="fi-FI" dirty="0"/>
              <a:t>Problem</a:t>
            </a:r>
          </a:p>
          <a:p>
            <a:pPr lvl="1"/>
            <a:r>
              <a:rPr lang="fi-FI" dirty="0"/>
              <a:t>The stack is </a:t>
            </a:r>
            <a:r>
              <a:rPr lang="fi-FI" dirty="0" smtClean="0"/>
              <a:t>dynamic</a:t>
            </a:r>
          </a:p>
          <a:p>
            <a:pPr lvl="1"/>
            <a:r>
              <a:rPr lang="fi-FI" dirty="0" smtClean="0"/>
              <a:t>Memmory </a:t>
            </a:r>
            <a:r>
              <a:rPr lang="fi-FI" dirty="0"/>
              <a:t>addresses change depending on which functions were called previously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They Occur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buffer overflow flaws:  gets and </a:t>
            </a:r>
            <a:r>
              <a:rPr lang="en-US" dirty="0" err="1" smtClean="0"/>
              <a:t>strcpy</a:t>
            </a:r>
            <a:endParaRPr lang="en-US" dirty="0" smtClean="0"/>
          </a:p>
          <a:p>
            <a:r>
              <a:rPr lang="en-US" dirty="0" smtClean="0"/>
              <a:t>Attacker can rewrite the return address and execute the code written on the stack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762000" y="990600"/>
            <a:ext cx="8013186" cy="42123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Buffer Overflow Anatomy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Most stack overflow attacks have 3 parts</a:t>
            </a:r>
          </a:p>
          <a:p>
            <a:pPr lvl="1"/>
            <a:r>
              <a:rPr lang="fi-FI" dirty="0"/>
              <a:t>Return Addresses</a:t>
            </a:r>
          </a:p>
          <a:p>
            <a:pPr lvl="2"/>
            <a:r>
              <a:rPr lang="fi-FI" dirty="0"/>
              <a:t>The attacker inserts a series of repeating return addresses that will override the default return </a:t>
            </a:r>
            <a:r>
              <a:rPr lang="fi-FI" dirty="0" smtClean="0"/>
              <a:t>address</a:t>
            </a:r>
            <a:endParaRPr lang="fi-FI" dirty="0"/>
          </a:p>
          <a:p>
            <a:pPr lvl="1"/>
            <a:r>
              <a:rPr lang="fi-FI" dirty="0"/>
              <a:t>Payload</a:t>
            </a:r>
          </a:p>
          <a:p>
            <a:pPr lvl="2"/>
            <a:r>
              <a:rPr lang="en-US" dirty="0"/>
              <a:t>This is the actual </a:t>
            </a:r>
            <a:r>
              <a:rPr lang="en-US" dirty="0" smtClean="0"/>
              <a:t>“</a:t>
            </a:r>
            <a:r>
              <a:rPr lang="en-US" dirty="0" err="1" smtClean="0"/>
              <a:t>shellcode</a:t>
            </a:r>
            <a:r>
              <a:rPr lang="en-US" dirty="0"/>
              <a:t>” that will be executed on the </a:t>
            </a:r>
            <a:r>
              <a:rPr lang="en-US" dirty="0" smtClean="0"/>
              <a:t>misdirected “return”</a:t>
            </a:r>
            <a:endParaRPr lang="fi-FI" dirty="0" smtClean="0"/>
          </a:p>
          <a:p>
            <a:pPr lvl="2"/>
            <a:r>
              <a:rPr lang="fi-FI" dirty="0" smtClean="0"/>
              <a:t>Written </a:t>
            </a:r>
            <a:r>
              <a:rPr lang="fi-FI" dirty="0"/>
              <a:t>in machine language</a:t>
            </a:r>
          </a:p>
          <a:p>
            <a:pPr lvl="1"/>
            <a:r>
              <a:rPr lang="fi-FI" dirty="0"/>
              <a:t>NOP sled</a:t>
            </a:r>
          </a:p>
          <a:p>
            <a:pPr lvl="2"/>
            <a:r>
              <a:rPr lang="en-US" dirty="0" smtClean="0"/>
              <a:t>NOP </a:t>
            </a:r>
            <a:r>
              <a:rPr lang="en-US" dirty="0"/>
              <a:t>is an assembly instruction for </a:t>
            </a:r>
            <a:r>
              <a:rPr lang="en-US" dirty="0" smtClean="0"/>
              <a:t>“No Operation”</a:t>
            </a:r>
            <a:endParaRPr lang="fi-FI" dirty="0" smtClean="0"/>
          </a:p>
          <a:p>
            <a:pPr lvl="2"/>
            <a:r>
              <a:rPr lang="en-US" dirty="0" smtClean="0"/>
              <a:t>This “sled” buffers the code and provides a “funnel” to the </a:t>
            </a:r>
            <a:r>
              <a:rPr lang="en-US" dirty="0" err="1" smtClean="0"/>
              <a:t>shellcode</a:t>
            </a:r>
            <a:endParaRPr lang="fi-FI" dirty="0" smtClean="0"/>
          </a:p>
          <a:p>
            <a:pPr lvl="3"/>
            <a:r>
              <a:rPr lang="fi-FI" dirty="0" smtClean="0"/>
              <a:t>This </a:t>
            </a:r>
            <a:r>
              <a:rPr lang="fi-FI" dirty="0"/>
              <a:t>compensates for any </a:t>
            </a:r>
            <a:r>
              <a:rPr lang="fi-FI" dirty="0" smtClean="0"/>
              <a:t>misestimation </a:t>
            </a:r>
            <a:r>
              <a:rPr lang="fi-FI" dirty="0"/>
              <a:t>in the location of the shellcode start </a:t>
            </a:r>
            <a:r>
              <a:rPr lang="fi-FI" dirty="0" smtClean="0"/>
              <a:t>address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Buffer Overflow Anatomy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Once the buffer has overflowed</a:t>
            </a:r>
          </a:p>
          <a:p>
            <a:pPr lvl="1"/>
            <a:r>
              <a:rPr lang="fi-FI" dirty="0"/>
              <a:t>Program execution continues until it reaches the series of return addresses</a:t>
            </a:r>
          </a:p>
          <a:p>
            <a:pPr lvl="2"/>
            <a:r>
              <a:rPr lang="fi-FI" dirty="0"/>
              <a:t>This assumes that the attacker did not overwrite any critical or protected memory </a:t>
            </a:r>
            <a:r>
              <a:rPr lang="fi-FI" dirty="0" smtClean="0"/>
              <a:t>space</a:t>
            </a:r>
            <a:endParaRPr lang="fi-FI" dirty="0"/>
          </a:p>
          <a:p>
            <a:pPr lvl="1"/>
            <a:r>
              <a:rPr lang="fi-FI" dirty="0"/>
              <a:t>At this point, the instruction pointer is </a:t>
            </a:r>
            <a:r>
              <a:rPr lang="fi-FI" dirty="0" smtClean="0"/>
              <a:t>redirected </a:t>
            </a:r>
            <a:r>
              <a:rPr lang="fi-FI" dirty="0"/>
              <a:t>to point at the attacker's memory address space</a:t>
            </a:r>
          </a:p>
          <a:p>
            <a:pPr lvl="2"/>
            <a:r>
              <a:rPr lang="fi-FI" dirty="0"/>
              <a:t>If the memory adress is </a:t>
            </a:r>
            <a:r>
              <a:rPr lang="fi-FI" i="1" dirty="0"/>
              <a:t>really</a:t>
            </a:r>
            <a:r>
              <a:rPr lang="fi-FI" dirty="0"/>
              <a:t> off, the program will return to an invalid address or one with no execution code</a:t>
            </a:r>
          </a:p>
          <a:p>
            <a:pPr lvl="3"/>
            <a:r>
              <a:rPr lang="en-US" dirty="0"/>
              <a:t>If this happens, the process will crash </a:t>
            </a:r>
            <a:r>
              <a:rPr lang="en-US" dirty="0" smtClean="0"/>
              <a:t>– “segmentation </a:t>
            </a:r>
            <a:r>
              <a:rPr lang="en-US" dirty="0"/>
              <a:t>fault”</a:t>
            </a:r>
            <a:endParaRPr lang="fi-FI" dirty="0"/>
          </a:p>
          <a:p>
            <a:pPr lvl="2"/>
            <a:r>
              <a:rPr lang="en-US" dirty="0"/>
              <a:t>If the attacker predicted reasonably, the pointer will land on the NOP sled, and </a:t>
            </a:r>
            <a:r>
              <a:rPr lang="en-US" dirty="0" smtClean="0"/>
              <a:t>“slide</a:t>
            </a:r>
            <a:r>
              <a:rPr lang="en-US" dirty="0"/>
              <a:t>” to the machine code</a:t>
            </a:r>
            <a:endParaRPr lang="fi-FI" dirty="0"/>
          </a:p>
          <a:p>
            <a:pPr lvl="2"/>
            <a:r>
              <a:rPr lang="fi-FI" dirty="0"/>
              <a:t>Once it reaches the machine code, it will be </a:t>
            </a:r>
            <a:r>
              <a:rPr lang="fi-FI" dirty="0" smtClean="0"/>
              <a:t>executed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Buffer Overflow Anatomy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657350"/>
            <a:ext cx="54800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Other Types of Overflows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Heap Smashing</a:t>
            </a:r>
          </a:p>
          <a:p>
            <a:pPr lvl="1"/>
            <a:r>
              <a:rPr lang="fi-FI" dirty="0" smtClean="0"/>
              <a:t>Attacker </a:t>
            </a:r>
            <a:r>
              <a:rPr lang="fi-FI" dirty="0"/>
              <a:t>overflow heap buffers instead of stack buffers</a:t>
            </a:r>
          </a:p>
          <a:p>
            <a:pPr lvl="1"/>
            <a:r>
              <a:rPr lang="fi-FI" dirty="0"/>
              <a:t>Results are </a:t>
            </a:r>
            <a:r>
              <a:rPr lang="fi-FI" dirty="0" smtClean="0"/>
              <a:t>similar</a:t>
            </a:r>
            <a:endParaRPr lang="fi-FI" dirty="0"/>
          </a:p>
          <a:p>
            <a:pPr lvl="1"/>
            <a:r>
              <a:rPr lang="fi-FI" dirty="0"/>
              <a:t>Because of the subtle variations in the heap and its dynamic nature, heap smashing is more difficult than stack </a:t>
            </a:r>
            <a:r>
              <a:rPr lang="fi-FI" dirty="0" smtClean="0"/>
              <a:t>smashing</a:t>
            </a:r>
            <a:endParaRPr lang="fi-FI" dirty="0"/>
          </a:p>
          <a:p>
            <a:pPr lvl="0"/>
            <a:r>
              <a:rPr lang="fi-FI" dirty="0"/>
              <a:t>Return-to-libc</a:t>
            </a:r>
          </a:p>
          <a:p>
            <a:pPr lvl="1"/>
            <a:r>
              <a:rPr lang="fi-FI" dirty="0"/>
              <a:t>A simple variation on stack and heap smashing</a:t>
            </a:r>
          </a:p>
          <a:p>
            <a:pPr lvl="2"/>
            <a:r>
              <a:rPr lang="fi-FI" dirty="0"/>
              <a:t>Instead of returning to custom machine code, attacker puts in return address the address of </a:t>
            </a:r>
            <a:r>
              <a:rPr lang="fi-FI" dirty="0" smtClean="0"/>
              <a:t>a standard </a:t>
            </a:r>
            <a:r>
              <a:rPr lang="fi-FI" dirty="0"/>
              <a:t>library function</a:t>
            </a:r>
          </a:p>
          <a:p>
            <a:pPr lvl="2"/>
            <a:r>
              <a:rPr lang="fi-FI" dirty="0"/>
              <a:t>Attacker makes sure his/her arguments are on stack in proper place when this function is called (e.g. system())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Other Types of Overflows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Overwriting Variables</a:t>
            </a:r>
          </a:p>
          <a:p>
            <a:pPr lvl="1"/>
            <a:r>
              <a:rPr lang="fi-FI" dirty="0"/>
              <a:t>Rather than inserting code, an attacker may aim to overwrite critical information</a:t>
            </a:r>
          </a:p>
          <a:p>
            <a:pPr lvl="2"/>
            <a:r>
              <a:rPr lang="fi-FI" dirty="0" smtClean="0"/>
              <a:t>e.g</a:t>
            </a:r>
            <a:r>
              <a:rPr lang="fi-FI" dirty="0"/>
              <a:t>., on early unix systems, the password authenication mechanism could be overflowed</a:t>
            </a:r>
          </a:p>
          <a:p>
            <a:pPr lvl="2"/>
            <a:r>
              <a:rPr lang="fi-FI" dirty="0"/>
              <a:t>Allowes the insertion of arbitray password as valid.</a:t>
            </a:r>
          </a:p>
          <a:p>
            <a:pPr lvl="3"/>
            <a:r>
              <a:rPr lang="fi-FI" dirty="0"/>
              <a:t>You could log-in without even breaking the password!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 – Network Security?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Why should we be concerned about buffer overflows?</a:t>
            </a:r>
          </a:p>
          <a:p>
            <a:pPr lvl="1"/>
            <a:r>
              <a:rPr lang="fi-FI" dirty="0"/>
              <a:t>There are many applications which get their input from the network</a:t>
            </a:r>
          </a:p>
          <a:p>
            <a:pPr lvl="2"/>
            <a:r>
              <a:rPr lang="fi-FI" dirty="0"/>
              <a:t>Even the network stack is just a process running on a machine!</a:t>
            </a:r>
          </a:p>
          <a:p>
            <a:pPr lvl="1"/>
            <a:r>
              <a:rPr lang="fi-FI" dirty="0"/>
              <a:t>Properly crafted input to a vulnurable program can lead to</a:t>
            </a:r>
          </a:p>
          <a:p>
            <a:pPr lvl="2"/>
            <a:r>
              <a:rPr lang="fi-FI" dirty="0"/>
              <a:t>Loss of service (due to system / process crashes)</a:t>
            </a:r>
          </a:p>
          <a:p>
            <a:pPr lvl="2"/>
            <a:r>
              <a:rPr lang="fi-FI" dirty="0"/>
              <a:t>Corrupted information</a:t>
            </a:r>
          </a:p>
          <a:p>
            <a:pPr lvl="2"/>
            <a:r>
              <a:rPr lang="fi-FI" dirty="0"/>
              <a:t>System compromise</a:t>
            </a:r>
          </a:p>
          <a:p>
            <a:pPr lvl="2"/>
            <a:r>
              <a:rPr lang="en-US" dirty="0"/>
              <a:t>Execution of arbitrary code within </a:t>
            </a:r>
            <a:r>
              <a:rPr lang="en-US" dirty="0" smtClean="0"/>
              <a:t>“trusted</a:t>
            </a:r>
            <a:r>
              <a:rPr lang="en-US" dirty="0"/>
              <a:t>” </a:t>
            </a:r>
            <a:r>
              <a:rPr lang="en-US" dirty="0" smtClean="0"/>
              <a:t>perimeter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Cannot get rid of all of them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design - buggy code</a:t>
            </a:r>
          </a:p>
          <a:p>
            <a:pPr lvl="1"/>
            <a:r>
              <a:rPr lang="en-US" dirty="0"/>
              <a:t>Architectural weaknesses - in software and hardware</a:t>
            </a:r>
          </a:p>
          <a:p>
            <a:pPr lvl="1"/>
            <a:r>
              <a:rPr lang="en-US" dirty="0"/>
              <a:t>Poor implementation - users do not deploy assets in the right way</a:t>
            </a:r>
          </a:p>
          <a:p>
            <a:pPr lvl="1"/>
            <a:r>
              <a:rPr lang="en-US" dirty="0"/>
              <a:t>Poor containment - asset can be used for things it was not meant to be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– users do not put in enough effort towards that!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Preventing Buffer Overflows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i-FI" dirty="0"/>
              <a:t>Nonexecuable Stacks</a:t>
            </a:r>
          </a:p>
          <a:p>
            <a:pPr lvl="1"/>
            <a:r>
              <a:rPr lang="fi-FI" dirty="0"/>
              <a:t>OS does not allow code execution from the </a:t>
            </a:r>
            <a:r>
              <a:rPr lang="fi-FI" dirty="0" smtClean="0"/>
              <a:t>stack</a:t>
            </a:r>
            <a:endParaRPr lang="fi-FI" dirty="0"/>
          </a:p>
          <a:p>
            <a:pPr lvl="1"/>
            <a:r>
              <a:rPr lang="fi-FI" dirty="0"/>
              <a:t>Not as trivial as it sounds</a:t>
            </a:r>
          </a:p>
          <a:p>
            <a:pPr lvl="0"/>
            <a:r>
              <a:rPr lang="fi-FI" dirty="0"/>
              <a:t>Canaries</a:t>
            </a:r>
          </a:p>
          <a:p>
            <a:pPr lvl="1"/>
            <a:r>
              <a:rPr lang="fi-FI" dirty="0"/>
              <a:t>Add known values to </a:t>
            </a:r>
            <a:r>
              <a:rPr lang="fi-FI" dirty="0" smtClean="0"/>
              <a:t>stack (next to return pointer)</a:t>
            </a:r>
          </a:p>
          <a:p>
            <a:pPr lvl="1"/>
            <a:r>
              <a:rPr lang="fi-FI" dirty="0" smtClean="0"/>
              <a:t>The value is a rehash of the return pointer with system’s special secret</a:t>
            </a:r>
            <a:endParaRPr lang="fi-FI" dirty="0"/>
          </a:p>
          <a:p>
            <a:pPr lvl="1"/>
            <a:r>
              <a:rPr lang="fi-FI" dirty="0"/>
              <a:t>Before returning / executing, check </a:t>
            </a:r>
            <a:r>
              <a:rPr lang="fi-FI" dirty="0" smtClean="0"/>
              <a:t>values</a:t>
            </a:r>
            <a:endParaRPr lang="fi-FI" dirty="0"/>
          </a:p>
          <a:p>
            <a:pPr lvl="0"/>
            <a:r>
              <a:rPr lang="fi-FI" dirty="0"/>
              <a:t>Address Randomizaiton</a:t>
            </a:r>
          </a:p>
          <a:p>
            <a:pPr lvl="1"/>
            <a:r>
              <a:rPr lang="fi-FI" dirty="0"/>
              <a:t>Stack address space is randomized at begining of process</a:t>
            </a:r>
          </a:p>
          <a:p>
            <a:pPr lvl="2"/>
            <a:r>
              <a:rPr lang="fi-FI" dirty="0"/>
              <a:t>Vista uses stack address randomization</a:t>
            </a:r>
          </a:p>
          <a:p>
            <a:pPr lvl="0"/>
            <a:r>
              <a:rPr lang="fi-FI" dirty="0"/>
              <a:t>Careful coding &amp; code analyzers</a:t>
            </a:r>
          </a:p>
          <a:p>
            <a:pPr lvl="1"/>
            <a:r>
              <a:rPr lang="fi-FI" dirty="0" smtClean="0"/>
              <a:t>Fuzzing: </a:t>
            </a:r>
            <a:r>
              <a:rPr lang="en-US" dirty="0"/>
              <a:t>varying user input to try to make a target system behave in a strange fashion</a:t>
            </a:r>
          </a:p>
        </p:txBody>
      </p:sp>
    </p:spTree>
    <p:extLst>
      <p:ext uri="{BB962C8B-B14F-4D97-AF65-F5344CB8AC3E}">
        <p14:creationId xmlns:p14="http://schemas.microsoft.com/office/powerpoint/2010/main" val="3480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Remember ARP?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4800" y="2772956"/>
            <a:ext cx="8610600" cy="197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8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ARP Poisoning /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/>
              <a:t>Often used by attackers to redirect LAN traffic</a:t>
            </a:r>
          </a:p>
          <a:p>
            <a:pPr lvl="1"/>
            <a:r>
              <a:rPr lang="fi-FI" dirty="0"/>
              <a:t>Want to sniff traffic on switched ethernet</a:t>
            </a:r>
          </a:p>
          <a:p>
            <a:pPr lvl="1"/>
            <a:r>
              <a:rPr lang="fi-FI" dirty="0"/>
              <a:t>Want to spoof traffic and need to see responses</a:t>
            </a:r>
          </a:p>
          <a:p>
            <a:pPr lvl="1"/>
            <a:r>
              <a:rPr lang="fi-FI" dirty="0"/>
              <a:t>Often used as part of session </a:t>
            </a:r>
            <a:r>
              <a:rPr lang="fi-FI" dirty="0" smtClean="0"/>
              <a:t>hijacking</a:t>
            </a:r>
            <a:endParaRPr lang="fi-FI" dirty="0"/>
          </a:p>
          <a:p>
            <a:pPr lvl="1"/>
            <a:r>
              <a:rPr lang="fi-FI" dirty="0"/>
              <a:t>May just want to cause DoS of network traffic</a:t>
            </a:r>
          </a:p>
          <a:p>
            <a:pPr lvl="2"/>
            <a:r>
              <a:rPr lang="fi-FI" dirty="0"/>
              <a:t>Or a particular </a:t>
            </a:r>
            <a:r>
              <a:rPr lang="fi-FI" dirty="0" smtClean="0"/>
              <a:t>host</a:t>
            </a:r>
            <a:endParaRPr lang="fi-FI" dirty="0"/>
          </a:p>
          <a:p>
            <a:pPr lvl="0"/>
            <a:r>
              <a:rPr lang="fi-FI" dirty="0"/>
              <a:t>Possible because ARP has no authentication</a:t>
            </a:r>
          </a:p>
          <a:p>
            <a:pPr lvl="0"/>
            <a:r>
              <a:rPr lang="fi-FI" dirty="0"/>
              <a:t>Worse with hosts that accept </a:t>
            </a:r>
            <a:r>
              <a:rPr lang="fi-FI" dirty="0" smtClean="0"/>
              <a:t>gratuitous </a:t>
            </a:r>
            <a:r>
              <a:rPr lang="fi-FI" dirty="0"/>
              <a:t>ARP </a:t>
            </a:r>
            <a:r>
              <a:rPr lang="fi-FI" dirty="0" smtClean="0"/>
              <a:t>packets</a:t>
            </a:r>
          </a:p>
          <a:p>
            <a:pPr lvl="1"/>
            <a:r>
              <a:rPr lang="fi-FI" dirty="0" smtClean="0"/>
              <a:t>Gratuitous ARP request</a:t>
            </a:r>
            <a:r>
              <a:rPr lang="en-US" dirty="0"/>
              <a:t> – </a:t>
            </a:r>
            <a:r>
              <a:rPr lang="fi-FI" dirty="0" smtClean="0"/>
              <a:t>ARP request with the same source and destination IP and the broadcast address as destination MAC (ff:ff:ff:ff:ff:ff). No reply paket will occer</a:t>
            </a:r>
          </a:p>
          <a:p>
            <a:pPr lvl="1"/>
            <a:r>
              <a:rPr lang="fi-FI" dirty="0"/>
              <a:t>Gratuitous ARP </a:t>
            </a:r>
            <a:r>
              <a:rPr lang="fi-FI" dirty="0" smtClean="0"/>
              <a:t>reply</a:t>
            </a:r>
            <a:r>
              <a:rPr lang="en-US" dirty="0"/>
              <a:t> – </a:t>
            </a:r>
            <a:r>
              <a:rPr lang="en-US" dirty="0" smtClean="0"/>
              <a:t>a reply to which no request has been made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ARP Poisoning /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Can be done in one of two ways</a:t>
            </a:r>
          </a:p>
          <a:p>
            <a:pPr lvl="1"/>
            <a:r>
              <a:rPr lang="fi-FI" dirty="0"/>
              <a:t>Flood the network with spoofed ARP packets</a:t>
            </a:r>
          </a:p>
          <a:p>
            <a:pPr lvl="2"/>
            <a:r>
              <a:rPr lang="fi-FI" dirty="0"/>
              <a:t>Some machines will add these to cache immediately</a:t>
            </a:r>
          </a:p>
          <a:p>
            <a:pPr lvl="2"/>
            <a:r>
              <a:rPr lang="fi-FI" dirty="0"/>
              <a:t>Others will pick them up after issuing an ARP requst</a:t>
            </a:r>
          </a:p>
          <a:p>
            <a:pPr lvl="2"/>
            <a:r>
              <a:rPr lang="fi-FI" dirty="0"/>
              <a:t>Can be used to disrupt normal traffic flow or to sniff traffic</a:t>
            </a:r>
          </a:p>
          <a:p>
            <a:pPr lvl="2"/>
            <a:r>
              <a:rPr lang="fi-FI" dirty="0"/>
              <a:t>Easy to </a:t>
            </a:r>
            <a:r>
              <a:rPr lang="fi-FI" dirty="0" smtClean="0"/>
              <a:t>detect</a:t>
            </a:r>
            <a:endParaRPr lang="fi-FI" dirty="0"/>
          </a:p>
          <a:p>
            <a:pPr lvl="1"/>
            <a:r>
              <a:rPr lang="fi-FI" dirty="0"/>
              <a:t>Use well-timed, directed packets to redirect traffic</a:t>
            </a:r>
          </a:p>
          <a:p>
            <a:pPr lvl="2"/>
            <a:r>
              <a:rPr lang="fi-FI" dirty="0"/>
              <a:t>Can redirect one host's traffic</a:t>
            </a:r>
          </a:p>
          <a:p>
            <a:pPr lvl="2"/>
            <a:r>
              <a:rPr lang="fi-FI" dirty="0"/>
              <a:t>Can redirect ALL traffic</a:t>
            </a:r>
          </a:p>
          <a:p>
            <a:pPr lvl="2"/>
            <a:r>
              <a:rPr lang="fi-FI" dirty="0"/>
              <a:t>Can configure IP forwarding to maintain normal network </a:t>
            </a:r>
            <a:r>
              <a:rPr lang="fi-FI" dirty="0" smtClean="0"/>
              <a:t>operation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ARP Poisoning /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Sniffing on a switched LAN using IP forwarding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57200" y="1676400"/>
            <a:ext cx="8261400" cy="41305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 Address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Referrs to the creation of IP packets with </a:t>
            </a:r>
            <a:r>
              <a:rPr lang="fi-FI" dirty="0" smtClean="0"/>
              <a:t>incorrect </a:t>
            </a:r>
            <a:r>
              <a:rPr lang="fi-FI" dirty="0"/>
              <a:t>source IP addresses</a:t>
            </a:r>
          </a:p>
          <a:p>
            <a:pPr lvl="0"/>
            <a:r>
              <a:rPr lang="fi-FI" dirty="0"/>
              <a:t>Used for several different purposes</a:t>
            </a:r>
          </a:p>
          <a:p>
            <a:pPr lvl="1"/>
            <a:r>
              <a:rPr lang="en-US" dirty="0"/>
              <a:t>To gain access to a </a:t>
            </a:r>
            <a:r>
              <a:rPr lang="en-US" dirty="0" smtClean="0"/>
              <a:t>“trusting</a:t>
            </a:r>
            <a:r>
              <a:rPr lang="en-US" dirty="0"/>
              <a:t>” system</a:t>
            </a:r>
            <a:endParaRPr lang="fi-FI" dirty="0"/>
          </a:p>
          <a:p>
            <a:pPr lvl="2"/>
            <a:r>
              <a:rPr lang="fi-FI" dirty="0"/>
              <a:t>Note: </a:t>
            </a:r>
            <a:r>
              <a:rPr lang="fi-FI" dirty="0" smtClean="0"/>
              <a:t>Authentication based on IP address is </a:t>
            </a:r>
            <a:r>
              <a:rPr lang="fi-FI" dirty="0"/>
              <a:t>ALWAYS a bad </a:t>
            </a:r>
            <a:r>
              <a:rPr lang="fi-FI" dirty="0" smtClean="0"/>
              <a:t>idea</a:t>
            </a:r>
            <a:endParaRPr lang="fi-FI" dirty="0"/>
          </a:p>
          <a:p>
            <a:pPr lvl="1"/>
            <a:r>
              <a:rPr lang="en-US" dirty="0"/>
              <a:t>To preform </a:t>
            </a:r>
            <a:r>
              <a:rPr lang="en-US" dirty="0" smtClean="0"/>
              <a:t>“</a:t>
            </a:r>
            <a:r>
              <a:rPr lang="en-US" dirty="0" err="1" smtClean="0"/>
              <a:t>firewalking</a:t>
            </a:r>
            <a:r>
              <a:rPr lang="en-US" dirty="0"/>
              <a:t>” or test firewall</a:t>
            </a:r>
            <a:endParaRPr lang="fi-FI" dirty="0"/>
          </a:p>
          <a:p>
            <a:pPr lvl="2"/>
            <a:r>
              <a:rPr lang="fi-FI" dirty="0"/>
              <a:t>Also applies to other network </a:t>
            </a:r>
            <a:r>
              <a:rPr lang="fi-FI" dirty="0" smtClean="0"/>
              <a:t>devices</a:t>
            </a:r>
            <a:endParaRPr lang="fi-FI" dirty="0"/>
          </a:p>
          <a:p>
            <a:pPr lvl="1"/>
            <a:r>
              <a:rPr lang="fi-FI" dirty="0"/>
              <a:t>To attempt to </a:t>
            </a:r>
            <a:r>
              <a:rPr lang="fi-FI" dirty="0" smtClean="0"/>
              <a:t>hide </a:t>
            </a:r>
            <a:r>
              <a:rPr lang="fi-FI" dirty="0"/>
              <a:t>the address of the sender</a:t>
            </a:r>
          </a:p>
          <a:p>
            <a:pPr lvl="0"/>
            <a:r>
              <a:rPr lang="fi-FI" dirty="0"/>
              <a:t>IP spoofing is rather trivial to impliment and can be achieved in different ways depending on the </a:t>
            </a:r>
            <a:r>
              <a:rPr lang="fi-FI" dirty="0" smtClean="0"/>
              <a:t>goal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 Address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Address spoofing is possible because IP is not </a:t>
            </a:r>
            <a:r>
              <a:rPr lang="fi-FI" dirty="0" smtClean="0"/>
              <a:t>authenticated</a:t>
            </a:r>
            <a:endParaRPr lang="fi-FI" dirty="0"/>
          </a:p>
          <a:p>
            <a:pPr lvl="1"/>
            <a:r>
              <a:rPr lang="fi-FI" dirty="0"/>
              <a:t>Can be prevented by using </a:t>
            </a:r>
            <a:r>
              <a:rPr lang="fi-FI" dirty="0" smtClean="0"/>
              <a:t>another, security-enabled</a:t>
            </a:r>
            <a:r>
              <a:rPr lang="fi-FI" dirty="0"/>
              <a:t>, protocol </a:t>
            </a:r>
            <a:r>
              <a:rPr lang="fi-FI" dirty="0" smtClean="0"/>
              <a:t>(IPsec</a:t>
            </a:r>
            <a:r>
              <a:rPr lang="fi-FI" dirty="0"/>
              <a:t>, </a:t>
            </a:r>
            <a:r>
              <a:rPr lang="fi-FI" dirty="0" smtClean="0"/>
              <a:t>SSL, </a:t>
            </a:r>
            <a:r>
              <a:rPr lang="fi-FI" dirty="0"/>
              <a:t>etc.)</a:t>
            </a:r>
          </a:p>
          <a:p>
            <a:pPr lvl="0"/>
            <a:r>
              <a:rPr lang="fi-FI" dirty="0"/>
              <a:t>Becoming harder today because of egress filtering by </a:t>
            </a:r>
            <a:r>
              <a:rPr lang="fi-FI" dirty="0" smtClean="0"/>
              <a:t>ISPs </a:t>
            </a:r>
            <a:r>
              <a:rPr lang="fi-FI" dirty="0"/>
              <a:t>and backbone </a:t>
            </a:r>
            <a:r>
              <a:rPr lang="fi-FI" dirty="0" smtClean="0"/>
              <a:t>providers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DNS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Another method to redirect traffic for</a:t>
            </a:r>
          </a:p>
          <a:p>
            <a:pPr lvl="1"/>
            <a:r>
              <a:rPr lang="fi-FI" dirty="0"/>
              <a:t>Sniffing</a:t>
            </a:r>
          </a:p>
          <a:p>
            <a:pPr lvl="1"/>
            <a:r>
              <a:rPr lang="fi-FI" dirty="0" smtClean="0"/>
              <a:t>Pharming (r</a:t>
            </a:r>
            <a:r>
              <a:rPr lang="en-US" dirty="0" err="1" smtClean="0"/>
              <a:t>edirect</a:t>
            </a:r>
            <a:r>
              <a:rPr lang="en-US" dirty="0" smtClean="0"/>
              <a:t> </a:t>
            </a:r>
            <a:r>
              <a:rPr lang="en-US" dirty="0"/>
              <a:t>a website's traffic to another, bogus site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etc</a:t>
            </a:r>
            <a:r>
              <a:rPr lang="fi-FI" dirty="0"/>
              <a:t>.</a:t>
            </a:r>
          </a:p>
          <a:p>
            <a:pPr lvl="0"/>
            <a:r>
              <a:rPr lang="fi-FI" dirty="0"/>
              <a:t>Method</a:t>
            </a:r>
          </a:p>
          <a:p>
            <a:pPr lvl="1"/>
            <a:r>
              <a:rPr lang="fi-FI" dirty="0"/>
              <a:t>Attacker sniffs LAN and waits for DNS query to be issued</a:t>
            </a:r>
          </a:p>
          <a:p>
            <a:pPr lvl="1"/>
            <a:r>
              <a:rPr lang="fi-FI" dirty="0"/>
              <a:t>Issues a spoofed DNS response</a:t>
            </a:r>
          </a:p>
          <a:p>
            <a:pPr lvl="1"/>
            <a:r>
              <a:rPr lang="fi-FI" dirty="0"/>
              <a:t>Victim uses spoofed response and navigates to designated IP</a:t>
            </a:r>
          </a:p>
          <a:p>
            <a:pPr lvl="2"/>
            <a:r>
              <a:rPr lang="fi-FI" dirty="0"/>
              <a:t>User is never aware that he/she is not connected to legitimate </a:t>
            </a:r>
            <a:r>
              <a:rPr lang="fi-FI" dirty="0" smtClean="0"/>
              <a:t>host</a:t>
            </a:r>
            <a:endParaRPr lang="fi-FI" dirty="0"/>
          </a:p>
          <a:p>
            <a:pPr lvl="2"/>
            <a:r>
              <a:rPr lang="fi-FI" dirty="0"/>
              <a:t>Attacker may setup false site or act as </a:t>
            </a:r>
            <a:r>
              <a:rPr lang="fi-FI" dirty="0" smtClean="0"/>
              <a:t>man-in-the-middle</a:t>
            </a:r>
            <a:endParaRPr lang="fi-FI" dirty="0"/>
          </a:p>
          <a:p>
            <a:pPr lvl="1"/>
            <a:r>
              <a:rPr lang="fi-FI" dirty="0"/>
              <a:t>Often involves a method to redirect </a:t>
            </a:r>
            <a:r>
              <a:rPr lang="fi-FI" dirty="0" smtClean="0"/>
              <a:t>traffic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DNS Spoofing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25400" y="1371600"/>
            <a:ext cx="8185200" cy="4690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Review – TCP </a:t>
            </a:r>
            <a:r>
              <a:rPr lang="fi-FI" dirty="0" smtClean="0"/>
              <a:t>Connections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72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TCP is a </a:t>
            </a:r>
            <a:r>
              <a:rPr lang="en-US" dirty="0" err="1" smtClean="0"/>
              <a:t>stateful</a:t>
            </a:r>
            <a:r>
              <a:rPr lang="en-US" dirty="0" smtClean="0"/>
              <a:t> protocol</a:t>
            </a:r>
            <a:endParaRPr lang="en-US" dirty="0"/>
          </a:p>
          <a:p>
            <a:r>
              <a:rPr lang="en-US" dirty="0"/>
              <a:t>Client wants to initiate connection to server</a:t>
            </a:r>
          </a:p>
          <a:p>
            <a:pPr lvl="1"/>
            <a:r>
              <a:rPr lang="en-US" dirty="0"/>
              <a:t>It sends a special TCP segment to the server with the SYN bit set to 1</a:t>
            </a:r>
          </a:p>
          <a:p>
            <a:pPr lvl="1"/>
            <a:r>
              <a:rPr lang="en-US" dirty="0" smtClean="0"/>
              <a:t>Let the </a:t>
            </a:r>
            <a:r>
              <a:rPr lang="en-US" dirty="0"/>
              <a:t>initial sequence number </a:t>
            </a:r>
            <a:r>
              <a:rPr lang="en-US" dirty="0" smtClean="0"/>
              <a:t>be </a:t>
            </a:r>
            <a:r>
              <a:rPr lang="en-US" dirty="0" err="1" smtClean="0"/>
              <a:t>client_isn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called a SYN segment</a:t>
            </a:r>
          </a:p>
          <a:p>
            <a:r>
              <a:rPr lang="en-US" dirty="0"/>
              <a:t>Server receives the SYN segment</a:t>
            </a:r>
          </a:p>
          <a:p>
            <a:pPr lvl="1"/>
            <a:r>
              <a:rPr lang="en-US" dirty="0"/>
              <a:t>It allocates buffers and variables to the connection and replies</a:t>
            </a:r>
          </a:p>
          <a:p>
            <a:pPr lvl="1"/>
            <a:r>
              <a:rPr lang="en-US" dirty="0"/>
              <a:t>Reply has SYN = 1, acknowledgment number = </a:t>
            </a:r>
            <a:r>
              <a:rPr lang="en-US" dirty="0" err="1" smtClean="0"/>
              <a:t>client_isn</a:t>
            </a:r>
            <a:r>
              <a:rPr lang="en-US" dirty="0" smtClean="0"/>
              <a:t> </a:t>
            </a:r>
            <a:r>
              <a:rPr lang="en-US" dirty="0"/>
              <a:t>+1</a:t>
            </a:r>
          </a:p>
          <a:p>
            <a:pPr lvl="1"/>
            <a:r>
              <a:rPr lang="en-US" dirty="0"/>
              <a:t>Sequence number is </a:t>
            </a:r>
            <a:r>
              <a:rPr lang="en-US" dirty="0" err="1" smtClean="0"/>
              <a:t>server_isn</a:t>
            </a:r>
            <a:endParaRPr lang="en-US" dirty="0"/>
          </a:p>
          <a:p>
            <a:pPr lvl="1"/>
            <a:r>
              <a:rPr lang="en-US" dirty="0"/>
              <a:t>This is called a SYNACK segment</a:t>
            </a:r>
          </a:p>
          <a:p>
            <a:r>
              <a:rPr lang="en-US" dirty="0" smtClean="0"/>
              <a:t>Client sends ACK segment</a:t>
            </a:r>
          </a:p>
          <a:p>
            <a:r>
              <a:rPr lang="en-US" dirty="0" smtClean="0"/>
              <a:t>Connection </a:t>
            </a:r>
            <a:r>
              <a:rPr lang="en-US" dirty="0"/>
              <a:t>is completed</a:t>
            </a:r>
          </a:p>
          <a:p>
            <a:r>
              <a:rPr lang="en-US" dirty="0"/>
              <a:t>This is called the </a:t>
            </a:r>
            <a:r>
              <a:rPr lang="en-US" dirty="0" smtClean="0"/>
              <a:t>“three </a:t>
            </a:r>
            <a:r>
              <a:rPr lang="en-US" dirty="0"/>
              <a:t>way handshake”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31" y="1710987"/>
            <a:ext cx="1162194" cy="42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06" y="1710987"/>
            <a:ext cx="1162194" cy="42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7" y="3082779"/>
            <a:ext cx="3028665" cy="7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7" y="3905250"/>
            <a:ext cx="30286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8" y="4831892"/>
            <a:ext cx="3028664" cy="9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attacks begin with a lot of research</a:t>
            </a:r>
          </a:p>
          <a:p>
            <a:r>
              <a:rPr lang="en-US" dirty="0" smtClean="0"/>
              <a:t>Before </a:t>
            </a:r>
            <a:r>
              <a:rPr lang="en-US" dirty="0"/>
              <a:t>beginning an attack, hackers may research information on</a:t>
            </a:r>
          </a:p>
          <a:p>
            <a:pPr lvl="1"/>
            <a:r>
              <a:rPr lang="en-US" dirty="0"/>
              <a:t>Network typology</a:t>
            </a:r>
          </a:p>
          <a:p>
            <a:pPr lvl="1"/>
            <a:r>
              <a:rPr lang="en-US" dirty="0"/>
              <a:t>Network devices and systems</a:t>
            </a:r>
          </a:p>
          <a:p>
            <a:pPr lvl="1"/>
            <a:r>
              <a:rPr lang="en-US" dirty="0"/>
              <a:t>Normal usage patterns</a:t>
            </a:r>
          </a:p>
          <a:p>
            <a:pPr lvl="1"/>
            <a:r>
              <a:rPr lang="en-US" dirty="0"/>
              <a:t>Employee information</a:t>
            </a:r>
          </a:p>
          <a:p>
            <a:pPr lvl="1"/>
            <a:r>
              <a:rPr lang="en-US" dirty="0"/>
              <a:t>Security systems (physical and electronic)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This is usually done over a period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Session Hijacking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In TCP session hijacking, an attacker attempts to take control of a session that is already </a:t>
            </a:r>
            <a:r>
              <a:rPr lang="fi-FI" dirty="0" smtClean="0"/>
              <a:t>established</a:t>
            </a:r>
            <a:endParaRPr lang="fi-FI" dirty="0"/>
          </a:p>
          <a:p>
            <a:pPr lvl="1"/>
            <a:r>
              <a:rPr lang="fi-FI" dirty="0"/>
              <a:t>This may circumvent some authentication, username &amp; password </a:t>
            </a:r>
            <a:r>
              <a:rPr lang="fi-FI" dirty="0" smtClean="0"/>
              <a:t>exchanges</a:t>
            </a:r>
            <a:r>
              <a:rPr lang="fi-FI" dirty="0"/>
              <a:t>, token IDs, </a:t>
            </a:r>
            <a:r>
              <a:rPr lang="fi-FI" dirty="0" smtClean="0"/>
              <a:t>etc.</a:t>
            </a:r>
            <a:endParaRPr lang="fi-FI" dirty="0"/>
          </a:p>
          <a:p>
            <a:pPr lvl="1"/>
            <a:r>
              <a:rPr lang="fi-FI" dirty="0"/>
              <a:t>Many these things occur </a:t>
            </a:r>
            <a:r>
              <a:rPr lang="fi-FI" i="1" dirty="0"/>
              <a:t>above</a:t>
            </a:r>
            <a:r>
              <a:rPr lang="fi-FI" dirty="0"/>
              <a:t> the transport </a:t>
            </a:r>
            <a:r>
              <a:rPr lang="fi-FI" dirty="0" smtClean="0"/>
              <a:t>layer</a:t>
            </a:r>
            <a:endParaRPr lang="fi-FI" dirty="0"/>
          </a:p>
          <a:p>
            <a:pPr lvl="0"/>
            <a:r>
              <a:rPr lang="fi-FI" dirty="0"/>
              <a:t>The ultimate purpose is to gain access to a system or session by pretending to be a legimitate </a:t>
            </a:r>
            <a:r>
              <a:rPr lang="fi-FI" dirty="0" smtClean="0"/>
              <a:t>user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Session Hijacking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i-FI" sz="2400" dirty="0"/>
              <a:t>May be:</a:t>
            </a:r>
          </a:p>
          <a:p>
            <a:pPr lvl="1"/>
            <a:r>
              <a:rPr lang="fi-FI" sz="2400" dirty="0"/>
              <a:t>Active</a:t>
            </a:r>
          </a:p>
          <a:p>
            <a:pPr lvl="2"/>
            <a:r>
              <a:rPr lang="fi-FI" dirty="0"/>
              <a:t>Attacker hijacks session and uses it to gain control over a target </a:t>
            </a:r>
            <a:r>
              <a:rPr lang="fi-FI" dirty="0" smtClean="0"/>
              <a:t>system</a:t>
            </a:r>
            <a:endParaRPr lang="fi-FI" dirty="0"/>
          </a:p>
          <a:p>
            <a:pPr lvl="1"/>
            <a:r>
              <a:rPr lang="fi-FI" sz="2400" dirty="0"/>
              <a:t>Passive</a:t>
            </a:r>
          </a:p>
          <a:p>
            <a:pPr lvl="2"/>
            <a:r>
              <a:rPr lang="fi-FI" dirty="0"/>
              <a:t>Attacker hijacks session and observes traffic passing between </a:t>
            </a:r>
            <a:r>
              <a:rPr lang="fi-FI" dirty="0" smtClean="0"/>
              <a:t>hosts</a:t>
            </a:r>
            <a:endParaRPr lang="fi-FI" dirty="0"/>
          </a:p>
          <a:p>
            <a:pPr lvl="2"/>
            <a:r>
              <a:rPr lang="fi-FI" dirty="0"/>
              <a:t>Active hijacking begins with passive </a:t>
            </a:r>
            <a:r>
              <a:rPr lang="fi-FI" dirty="0" smtClean="0"/>
              <a:t>hijacking</a:t>
            </a:r>
            <a:endParaRPr lang="fi-FI" dirty="0"/>
          </a:p>
          <a:p>
            <a:pPr lvl="0"/>
            <a:r>
              <a:rPr lang="fi-FI" sz="2400" dirty="0"/>
              <a:t>Hijacking is different from session replay </a:t>
            </a:r>
            <a:r>
              <a:rPr lang="fi-FI" sz="2400" dirty="0" smtClean="0"/>
              <a:t>(both are man-in-the-middle attacks)</a:t>
            </a:r>
            <a:endParaRPr lang="fi-FI" sz="2400" dirty="0"/>
          </a:p>
          <a:p>
            <a:pPr lvl="1"/>
            <a:r>
              <a:rPr lang="fi-FI" sz="2400" dirty="0" smtClean="0"/>
              <a:t>Session Replay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capture packets and modify data before sending to target (not </a:t>
            </a:r>
            <a:r>
              <a:rPr lang="en-US" sz="2400" dirty="0" err="1" smtClean="0"/>
              <a:t>realtime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Session Hijacking</a:t>
            </a:r>
            <a:r>
              <a:rPr lang="en-US" sz="2400" dirty="0"/>
              <a:t> – </a:t>
            </a:r>
            <a:r>
              <a:rPr lang="en-US" sz="2400" dirty="0" smtClean="0"/>
              <a:t>Spoof the source, change your TCP seq. numbers to match the source, </a:t>
            </a:r>
            <a:r>
              <a:rPr lang="en-US" sz="2400" dirty="0" err="1" smtClean="0"/>
              <a:t>DoS</a:t>
            </a:r>
            <a:r>
              <a:rPr lang="en-US" sz="2400" dirty="0" smtClean="0"/>
              <a:t> attack the source, and spoof its existence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Hijacking vs. Replay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Session Replay: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Session Hijacking: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71600" y="1776595"/>
            <a:ext cx="6281160" cy="150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5376" y="4334768"/>
            <a:ext cx="6194311" cy="1456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Session </a:t>
            </a:r>
            <a:r>
              <a:rPr lang="fi-FI" dirty="0" smtClean="0"/>
              <a:t>Hijacking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i-FI" dirty="0"/>
              <a:t>May also be</a:t>
            </a:r>
          </a:p>
          <a:p>
            <a:pPr lvl="1"/>
            <a:r>
              <a:rPr lang="fi-FI" dirty="0"/>
              <a:t>Non-Blind</a:t>
            </a:r>
          </a:p>
          <a:p>
            <a:pPr lvl="2"/>
            <a:r>
              <a:rPr lang="fi-FI" sz="2200" dirty="0"/>
              <a:t>In a non-blind attack, an attacker can view all traffic between the two hosts</a:t>
            </a:r>
          </a:p>
          <a:p>
            <a:pPr lvl="2"/>
            <a:r>
              <a:rPr lang="fi-FI" sz="2200" dirty="0"/>
              <a:t>Easier to impliment (no guessing)</a:t>
            </a:r>
          </a:p>
          <a:p>
            <a:pPr lvl="2"/>
            <a:r>
              <a:rPr lang="fi-FI" sz="2200" dirty="0"/>
              <a:t>This may be achieved using ARP spoofing, MAC flooding, IP routing modifications, etc.</a:t>
            </a:r>
          </a:p>
          <a:p>
            <a:pPr lvl="1"/>
            <a:r>
              <a:rPr lang="fi-FI" dirty="0"/>
              <a:t>Blind</a:t>
            </a:r>
          </a:p>
          <a:p>
            <a:pPr lvl="2"/>
            <a:r>
              <a:rPr lang="fi-FI" sz="2200" dirty="0"/>
              <a:t>Attacker cannot see traffic between the two hosts</a:t>
            </a:r>
          </a:p>
          <a:p>
            <a:pPr lvl="2"/>
            <a:r>
              <a:rPr lang="fi-FI" sz="2200" dirty="0"/>
              <a:t>Must successfully guess the sequence numbers between the two </a:t>
            </a:r>
            <a:r>
              <a:rPr lang="fi-FI" sz="2200" dirty="0" smtClean="0"/>
              <a:t>hosts</a:t>
            </a:r>
            <a:endParaRPr lang="fi-FI" sz="2200" dirty="0"/>
          </a:p>
          <a:p>
            <a:pPr lvl="2"/>
            <a:r>
              <a:rPr lang="fi-FI" sz="2200" dirty="0"/>
              <a:t>This is increasingly more difficult (improved sequence generators</a:t>
            </a:r>
            <a:r>
              <a:rPr lang="fi-FI" sz="2200" dirty="0" smtClean="0"/>
              <a:t>)</a:t>
            </a:r>
            <a:endParaRPr lang="fi-FI" sz="2200" dirty="0"/>
          </a:p>
          <a:p>
            <a:pPr lvl="0"/>
            <a:r>
              <a:rPr lang="fi-FI" dirty="0"/>
              <a:t>Session hijacking only works againt connection oriented protocols (in general)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Session Hijacking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One Scenario:</a:t>
            </a:r>
          </a:p>
          <a:p>
            <a:pPr lvl="1"/>
            <a:r>
              <a:rPr lang="fi-FI" dirty="0"/>
              <a:t>Alice initiates a legimitate telnet connection with </a:t>
            </a:r>
            <a:r>
              <a:rPr lang="fi-FI" dirty="0" smtClean="0"/>
              <a:t>Bob</a:t>
            </a:r>
            <a:endParaRPr lang="fi-FI" dirty="0"/>
          </a:p>
          <a:p>
            <a:pPr lvl="1"/>
            <a:r>
              <a:rPr lang="fi-FI" dirty="0"/>
              <a:t>Oscar sits in the middle between Alice and Bob and observes all of their </a:t>
            </a:r>
            <a:r>
              <a:rPr lang="fi-FI" dirty="0" smtClean="0"/>
              <a:t>traffic</a:t>
            </a:r>
            <a:endParaRPr lang="fi-FI" dirty="0"/>
          </a:p>
          <a:p>
            <a:pPr lvl="1"/>
            <a:r>
              <a:rPr lang="fi-FI" dirty="0"/>
              <a:t>At some point, Oscar prevents Alice from sending traffic to </a:t>
            </a:r>
            <a:r>
              <a:rPr lang="fi-FI" dirty="0" smtClean="0"/>
              <a:t>Bob</a:t>
            </a:r>
            <a:endParaRPr lang="fi-FI" dirty="0"/>
          </a:p>
          <a:p>
            <a:pPr lvl="1"/>
            <a:r>
              <a:rPr lang="fi-FI" dirty="0"/>
              <a:t>At the same time, he begins sending spoofed traffic to Bob, posing as Alice</a:t>
            </a:r>
          </a:p>
          <a:p>
            <a:pPr lvl="1"/>
            <a:r>
              <a:rPr lang="fi-FI" dirty="0"/>
              <a:t>Bob listens to Oscar as if he were </a:t>
            </a:r>
            <a:r>
              <a:rPr lang="fi-FI" dirty="0" smtClean="0"/>
              <a:t>Alice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Session Hijacking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Hijacking a TCP session relies on being able to</a:t>
            </a:r>
          </a:p>
          <a:p>
            <a:pPr lvl="1"/>
            <a:r>
              <a:rPr lang="fi-FI" dirty="0"/>
              <a:t>Spoof traffic as if it </a:t>
            </a:r>
            <a:r>
              <a:rPr lang="fi-FI" dirty="0" smtClean="0"/>
              <a:t>is </a:t>
            </a:r>
            <a:r>
              <a:rPr lang="fi-FI" dirty="0"/>
              <a:t>coming from somewhere </a:t>
            </a:r>
            <a:r>
              <a:rPr lang="fi-FI" dirty="0" smtClean="0"/>
              <a:t>else</a:t>
            </a:r>
            <a:endParaRPr lang="fi-FI" dirty="0"/>
          </a:p>
          <a:p>
            <a:pPr lvl="1"/>
            <a:r>
              <a:rPr lang="fi-FI" dirty="0"/>
              <a:t>Observe the traffic coming from Bob OR be able to guess the TCP sequence </a:t>
            </a:r>
            <a:r>
              <a:rPr lang="fi-FI" dirty="0" smtClean="0"/>
              <a:t>numbers</a:t>
            </a:r>
            <a:endParaRPr lang="fi-FI" dirty="0"/>
          </a:p>
          <a:p>
            <a:pPr lvl="0"/>
            <a:r>
              <a:rPr lang="fi-FI" dirty="0"/>
              <a:t>In the previous scenario</a:t>
            </a:r>
          </a:p>
          <a:p>
            <a:pPr lvl="1"/>
            <a:r>
              <a:rPr lang="fi-FI" dirty="0"/>
              <a:t>Oscar was able to sniff all of the traffic between Alice and Bob</a:t>
            </a:r>
          </a:p>
          <a:p>
            <a:pPr lvl="1"/>
            <a:r>
              <a:rPr lang="fi-FI" dirty="0"/>
              <a:t>This may not be the </a:t>
            </a:r>
            <a:r>
              <a:rPr lang="fi-FI" dirty="0" smtClean="0"/>
              <a:t>case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Review – TCP </a:t>
            </a:r>
            <a:r>
              <a:rPr lang="fi-FI" dirty="0" smtClean="0"/>
              <a:t>Connections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72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TCP is a </a:t>
            </a:r>
            <a:r>
              <a:rPr lang="en-US" dirty="0" err="1" smtClean="0"/>
              <a:t>stateful</a:t>
            </a:r>
            <a:r>
              <a:rPr lang="en-US" dirty="0" smtClean="0"/>
              <a:t> protocol</a:t>
            </a:r>
            <a:endParaRPr lang="en-US" dirty="0"/>
          </a:p>
          <a:p>
            <a:r>
              <a:rPr lang="en-US" dirty="0"/>
              <a:t>Client wants to initiate connection to server</a:t>
            </a:r>
          </a:p>
          <a:p>
            <a:pPr lvl="1"/>
            <a:r>
              <a:rPr lang="en-US" dirty="0"/>
              <a:t>It sends a special TCP segment to the server with the SYN bit set to 1</a:t>
            </a:r>
          </a:p>
          <a:p>
            <a:pPr lvl="1"/>
            <a:r>
              <a:rPr lang="en-US" dirty="0" smtClean="0"/>
              <a:t>Let the </a:t>
            </a:r>
            <a:r>
              <a:rPr lang="en-US" dirty="0"/>
              <a:t>initial sequence number </a:t>
            </a:r>
            <a:r>
              <a:rPr lang="en-US" dirty="0" smtClean="0"/>
              <a:t>be </a:t>
            </a:r>
            <a:r>
              <a:rPr lang="en-US" dirty="0" err="1" smtClean="0"/>
              <a:t>client_isn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called a SYN segment</a:t>
            </a:r>
          </a:p>
          <a:p>
            <a:r>
              <a:rPr lang="en-US" dirty="0"/>
              <a:t>Server receives the SYN segment</a:t>
            </a:r>
          </a:p>
          <a:p>
            <a:pPr lvl="1"/>
            <a:r>
              <a:rPr lang="en-US" dirty="0"/>
              <a:t>It allocates buffers and variables to the connection and replies</a:t>
            </a:r>
          </a:p>
          <a:p>
            <a:pPr lvl="1"/>
            <a:r>
              <a:rPr lang="en-US" dirty="0"/>
              <a:t>Reply has SYN = 1, acknowledgment number = </a:t>
            </a:r>
            <a:r>
              <a:rPr lang="en-US" dirty="0" err="1" smtClean="0"/>
              <a:t>client_isn</a:t>
            </a:r>
            <a:r>
              <a:rPr lang="en-US" dirty="0" smtClean="0"/>
              <a:t> </a:t>
            </a:r>
            <a:r>
              <a:rPr lang="en-US" dirty="0"/>
              <a:t>+1</a:t>
            </a:r>
          </a:p>
          <a:p>
            <a:pPr lvl="1"/>
            <a:r>
              <a:rPr lang="en-US" dirty="0"/>
              <a:t>Sequence number is </a:t>
            </a:r>
            <a:r>
              <a:rPr lang="en-US" dirty="0" err="1" smtClean="0"/>
              <a:t>server_isn</a:t>
            </a:r>
            <a:endParaRPr lang="en-US" dirty="0"/>
          </a:p>
          <a:p>
            <a:pPr lvl="1"/>
            <a:r>
              <a:rPr lang="en-US" dirty="0"/>
              <a:t>This is called a SYNACK segment</a:t>
            </a:r>
          </a:p>
          <a:p>
            <a:r>
              <a:rPr lang="en-US" dirty="0" smtClean="0"/>
              <a:t>Client sends ACK segment</a:t>
            </a:r>
          </a:p>
          <a:p>
            <a:r>
              <a:rPr lang="en-US" dirty="0" smtClean="0"/>
              <a:t>Connection </a:t>
            </a:r>
            <a:r>
              <a:rPr lang="en-US" dirty="0"/>
              <a:t>is completed</a:t>
            </a:r>
          </a:p>
          <a:p>
            <a:r>
              <a:rPr lang="en-US" dirty="0"/>
              <a:t>This is called the </a:t>
            </a:r>
            <a:r>
              <a:rPr lang="en-US" dirty="0" smtClean="0"/>
              <a:t>“three </a:t>
            </a:r>
            <a:r>
              <a:rPr lang="en-US" dirty="0"/>
              <a:t>way handshake”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31" y="1710987"/>
            <a:ext cx="1162194" cy="42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06" y="1710987"/>
            <a:ext cx="1162194" cy="42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7" y="3082779"/>
            <a:ext cx="3028665" cy="7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7" y="3905250"/>
            <a:ext cx="30286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8" y="4831892"/>
            <a:ext cx="3028664" cy="9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Guessing Sequence Numbers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Many times, and attacker may not be able to sniff </a:t>
            </a:r>
            <a:r>
              <a:rPr lang="fi-FI" dirty="0" smtClean="0"/>
              <a:t>traffic</a:t>
            </a:r>
            <a:endParaRPr lang="fi-FI" dirty="0"/>
          </a:p>
          <a:p>
            <a:pPr lvl="1"/>
            <a:r>
              <a:rPr lang="fi-FI" sz="2200" dirty="0"/>
              <a:t>He/She must be able to guess sequence numbers</a:t>
            </a:r>
          </a:p>
          <a:p>
            <a:pPr lvl="0"/>
            <a:r>
              <a:rPr lang="fi-FI" dirty="0"/>
              <a:t>Many TCP implementations use predictable ways of generating sequence numbers</a:t>
            </a:r>
          </a:p>
          <a:p>
            <a:pPr lvl="1"/>
            <a:r>
              <a:rPr lang="fi-FI" sz="2200" dirty="0"/>
              <a:t>Old versions of Berkeley implementation used to increment the sequence number 128 times a second</a:t>
            </a:r>
          </a:p>
          <a:p>
            <a:pPr lvl="1"/>
            <a:r>
              <a:rPr lang="fi-FI" sz="2200" dirty="0"/>
              <a:t>The recommendation in the TCP specification is to increment it 250000 times a second</a:t>
            </a:r>
          </a:p>
          <a:p>
            <a:pPr lvl="0"/>
            <a:r>
              <a:rPr lang="fi-FI" dirty="0"/>
              <a:t>The idea is that the round trip time measured or predicted by Oscar will be random enough to prevent him from guessing the sequence number</a:t>
            </a:r>
          </a:p>
          <a:p>
            <a:pPr lvl="0"/>
            <a:r>
              <a:rPr lang="fi-FI" dirty="0"/>
              <a:t>Oscar can still guess a range of sequence numbers and send several packets back to the server - at least one will be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Guessing Sequence Numbers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29200" cy="4937760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The random number generator can be reverse engineered under certain circumstances</a:t>
            </a:r>
          </a:p>
          <a:p>
            <a:pPr lvl="0"/>
            <a:r>
              <a:rPr lang="fi-FI" sz="2400" dirty="0"/>
              <a:t>Collect previous sequence numbers</a:t>
            </a:r>
          </a:p>
          <a:p>
            <a:pPr lvl="0"/>
            <a:r>
              <a:rPr lang="fi-FI" sz="2400" dirty="0"/>
              <a:t>Subject them to analysis</a:t>
            </a:r>
          </a:p>
          <a:p>
            <a:pPr lvl="1"/>
            <a:r>
              <a:rPr lang="fi-FI" sz="2000" dirty="0"/>
              <a:t>Many types of analyses exist</a:t>
            </a:r>
          </a:p>
          <a:p>
            <a:pPr lvl="1"/>
            <a:r>
              <a:rPr lang="fi-FI" sz="2000" dirty="0"/>
              <a:t>Phase-space analyses</a:t>
            </a:r>
          </a:p>
          <a:p>
            <a:pPr lvl="0"/>
            <a:r>
              <a:rPr lang="fi-FI" sz="2400" dirty="0"/>
              <a:t>In some cases, with knowledge of three prior sequence numbers, Oscar can guess the next one with 100% probability</a:t>
            </a:r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832205" y="1911011"/>
            <a:ext cx="2405880" cy="1054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Comic Sans MS" pitchFamily="18"/>
                <a:ea typeface="DejaVu Sans" pitchFamily="2"/>
                <a:cs typeface="DejaVu Sans" pitchFamily="2"/>
              </a:rPr>
              <a:t>Attack Feasibility of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Comic Sans MS" pitchFamily="18"/>
                <a:ea typeface="DejaVu Sans" pitchFamily="2"/>
                <a:cs typeface="DejaVu Sans" pitchFamily="2"/>
              </a:rPr>
              <a:t>Different OSs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dirty="0">
                <a:ln>
                  <a:noFill/>
                </a:ln>
                <a:latin typeface="Comic Sans MS" pitchFamily="18"/>
                <a:ea typeface="DejaVu Sans" pitchFamily="2"/>
                <a:cs typeface="DejaVu Sans" pitchFamily="2"/>
              </a:rPr>
              <a:t>Preliminary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02165" y="3070571"/>
            <a:ext cx="2895480" cy="2063520"/>
            <a:chOff x="6134760" y="3600360"/>
            <a:chExt cx="2895480" cy="2063520"/>
          </a:xfrm>
        </p:grpSpPr>
        <p:sp>
          <p:nvSpPr>
            <p:cNvPr id="7" name="Freeform 6"/>
            <p:cNvSpPr/>
            <p:nvPr/>
          </p:nvSpPr>
          <p:spPr>
            <a:xfrm>
              <a:off x="7582680" y="5250960"/>
              <a:ext cx="1447560" cy="412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0%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134760" y="5250960"/>
              <a:ext cx="1447919" cy="412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Cisco IOS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582680" y="4838400"/>
              <a:ext cx="1447560" cy="412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0%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34760" y="4838400"/>
              <a:ext cx="1447919" cy="412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Mac OS X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582680" y="4425480"/>
              <a:ext cx="1447560" cy="412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0.02%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34760" y="4425480"/>
              <a:ext cx="1447919" cy="412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Solaris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582680" y="4012919"/>
              <a:ext cx="1447560" cy="412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12%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34760" y="4012919"/>
              <a:ext cx="1447919" cy="412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0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Win2k/XP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582680" y="3600360"/>
              <a:ext cx="1447560" cy="412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Feasibility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34760" y="3600360"/>
              <a:ext cx="1447919" cy="412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/>
              </a:pPr>
              <a:r>
                <a:rPr lang="fi-FI" sz="1600" b="1" i="0" u="none" strike="noStrike">
                  <a:ln>
                    <a:noFill/>
                  </a:ln>
                  <a:solidFill>
                    <a:srgbClr val="000000"/>
                  </a:solidFill>
                  <a:latin typeface="Comic Sans MS" pitchFamily="18"/>
                  <a:ea typeface="DejaVu Sans" pitchFamily="2"/>
                  <a:cs typeface="DejaVu Sans" pitchFamily="2"/>
                </a:rPr>
                <a:t>OS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134760" y="3600360"/>
              <a:ext cx="289548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6134760" y="4012919"/>
              <a:ext cx="289548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6134760" y="4425480"/>
              <a:ext cx="289548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6134760" y="4838400"/>
              <a:ext cx="289548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6134760" y="5663880"/>
              <a:ext cx="289548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6134760" y="3600360"/>
              <a:ext cx="0" cy="20635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7582680" y="3600360"/>
              <a:ext cx="0" cy="206352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9030240" y="3600360"/>
              <a:ext cx="0" cy="206352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6134760" y="5250960"/>
              <a:ext cx="2895480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Mitnick's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This attack </a:t>
            </a:r>
            <a:r>
              <a:rPr lang="fi-FI" dirty="0" smtClean="0"/>
              <a:t>used </a:t>
            </a:r>
            <a:r>
              <a:rPr lang="fi-FI" dirty="0"/>
              <a:t>SYN floods and session hijacking together</a:t>
            </a:r>
          </a:p>
          <a:p>
            <a:pPr lvl="1"/>
            <a:r>
              <a:rPr lang="fi-FI" dirty="0"/>
              <a:t>Idea:</a:t>
            </a:r>
          </a:p>
          <a:p>
            <a:pPr lvl="2"/>
            <a:r>
              <a:rPr lang="fi-FI" dirty="0"/>
              <a:t>Allow a legitimate connection to be set up between a client and a server</a:t>
            </a:r>
          </a:p>
          <a:p>
            <a:pPr lvl="2"/>
            <a:r>
              <a:rPr lang="fi-FI" dirty="0"/>
              <a:t>Flood one of the parties with SYN packets thereby making them unavailable for response</a:t>
            </a:r>
          </a:p>
          <a:p>
            <a:pPr lvl="2"/>
            <a:r>
              <a:rPr lang="fi-FI" dirty="0"/>
              <a:t>Masquerade as the party that has been silenced by the SYN flood</a:t>
            </a:r>
          </a:p>
          <a:p>
            <a:pPr lvl="1"/>
            <a:r>
              <a:rPr lang="fi-FI" dirty="0"/>
              <a:t>Mitnick first probed the target to determine who is logged on</a:t>
            </a:r>
          </a:p>
          <a:p>
            <a:pPr lvl="2"/>
            <a:r>
              <a:rPr lang="fi-FI" dirty="0"/>
              <a:t>Used finger, showmount and rpcinfo</a:t>
            </a:r>
          </a:p>
          <a:p>
            <a:pPr lvl="2"/>
            <a:r>
              <a:rPr lang="fi-FI" dirty="0"/>
              <a:t>Most sites block finger and rpcinfo from outside hosts</a:t>
            </a:r>
          </a:p>
          <a:p>
            <a:pPr lvl="2"/>
            <a:r>
              <a:rPr lang="fi-FI" dirty="0"/>
              <a:t>Mitnick used these to determine the way TCP sequence numbers were created by the 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Reconnaissance often employs as many </a:t>
            </a:r>
            <a:r>
              <a:rPr lang="en-US" dirty="0" smtClean="0"/>
              <a:t>“low-tech</a:t>
            </a:r>
            <a:r>
              <a:rPr lang="en-US" dirty="0"/>
              <a:t>” techniques as </a:t>
            </a:r>
            <a:r>
              <a:rPr lang="en-US" dirty="0" smtClean="0"/>
              <a:t>high-tech </a:t>
            </a:r>
            <a:r>
              <a:rPr lang="en-US" dirty="0"/>
              <a:t>ones</a:t>
            </a:r>
          </a:p>
          <a:p>
            <a:r>
              <a:rPr lang="en-US" dirty="0"/>
              <a:t>Social engineering is one such technique</a:t>
            </a:r>
          </a:p>
          <a:p>
            <a:pPr lvl="1"/>
            <a:r>
              <a:rPr lang="en-US" dirty="0"/>
              <a:t>Attacker makes contact with employee or person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smtClean="0"/>
              <a:t>target</a:t>
            </a:r>
            <a:endParaRPr lang="en-US" dirty="0"/>
          </a:p>
          <a:p>
            <a:pPr lvl="1"/>
            <a:r>
              <a:rPr lang="en-US" dirty="0"/>
              <a:t>Convinces them to reveal sensitive information</a:t>
            </a:r>
          </a:p>
          <a:p>
            <a:pPr lvl="1"/>
            <a:r>
              <a:rPr lang="en-US" dirty="0"/>
              <a:t>Exploits the human element of information systems (often the weakest link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Bypasses all IDS, IPS, Firewalls, Logging systems, etc.</a:t>
            </a:r>
          </a:p>
          <a:p>
            <a:pPr lvl="1"/>
            <a:r>
              <a:rPr lang="en-US" dirty="0"/>
              <a:t>Hard to trace and </a:t>
            </a:r>
            <a:r>
              <a:rPr lang="en-US" dirty="0" smtClean="0"/>
              <a:t>detect</a:t>
            </a:r>
            <a:endParaRPr lang="en-US" dirty="0"/>
          </a:p>
          <a:p>
            <a:pPr lvl="2"/>
            <a:r>
              <a:rPr lang="en-US" dirty="0"/>
              <a:t>What if an attacker targets a new or disgruntled employee?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engineering attacks are often </a:t>
            </a:r>
            <a:r>
              <a:rPr lang="en-US" dirty="0" smtClean="0"/>
              <a:t>successful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Mitnick's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sz="2200" dirty="0"/>
              <a:t>Step 1. - Use finger, showmount, and rpcinfo against target server</a:t>
            </a:r>
          </a:p>
          <a:p>
            <a:pPr lvl="0"/>
            <a:r>
              <a:rPr lang="fi-FI" sz="2200" dirty="0"/>
              <a:t>Step 2</a:t>
            </a:r>
            <a:r>
              <a:rPr lang="fi-FI" sz="2200" dirty="0" smtClean="0"/>
              <a:t>. - </a:t>
            </a:r>
            <a:r>
              <a:rPr lang="fi-FI" sz="2200" dirty="0"/>
              <a:t>Launch SYN Flood against target server</a:t>
            </a:r>
          </a:p>
          <a:p>
            <a:pPr lvl="0"/>
            <a:r>
              <a:rPr lang="fi-FI" sz="2200" dirty="0"/>
              <a:t>Step 3. - Determine the initial sequence number (ISN</a:t>
            </a:r>
            <a:r>
              <a:rPr lang="fi-FI" sz="2200" dirty="0" smtClean="0"/>
              <a:t>)</a:t>
            </a:r>
            <a:endParaRPr lang="fi-FI" sz="2200" dirty="0"/>
          </a:p>
          <a:p>
            <a:pPr lvl="0"/>
            <a:r>
              <a:rPr lang="fi-FI" sz="2200" dirty="0"/>
              <a:t>Step 4. - Launch an xterm rshell daemon to diskless workstation</a:t>
            </a:r>
          </a:p>
          <a:p>
            <a:pPr lvl="0"/>
            <a:r>
              <a:rPr lang="fi-FI" sz="2200" dirty="0"/>
              <a:t>Step 5. - Spoof the reply from server to workstation</a:t>
            </a:r>
          </a:p>
          <a:p>
            <a:pPr lvl="0"/>
            <a:r>
              <a:rPr lang="fi-FI" sz="2200" dirty="0"/>
              <a:t>Step 6. - Extend access by modifying the .rhosts file</a:t>
            </a:r>
          </a:p>
          <a:p>
            <a:pPr lvl="1"/>
            <a:r>
              <a:rPr lang="fi-FI" sz="2200" dirty="0"/>
              <a:t>He gives no-password access to everyone</a:t>
            </a:r>
          </a:p>
          <a:p>
            <a:pPr lvl="0"/>
            <a:r>
              <a:rPr lang="fi-FI" sz="2200" dirty="0"/>
              <a:t>Step 7. - Send FIN message to clear connection from workstation</a:t>
            </a:r>
          </a:p>
          <a:p>
            <a:pPr lvl="0"/>
            <a:r>
              <a:rPr lang="fi-FI" sz="2200" dirty="0"/>
              <a:t>Step 8. - Send RST to server to clear target </a:t>
            </a:r>
            <a:r>
              <a:rPr lang="fi-FI" sz="2200" dirty="0" smtClean="0"/>
              <a:t>queue</a:t>
            </a:r>
            <a:endParaRPr lang="fi-FI" sz="2200" dirty="0"/>
          </a:p>
          <a:p>
            <a:pPr lvl="0"/>
            <a:r>
              <a:rPr lang="fi-FI" sz="2200" dirty="0"/>
              <a:t>Step 9. - </a:t>
            </a:r>
            <a:r>
              <a:rPr lang="fi-FI" sz="2200" dirty="0" smtClean="0"/>
              <a:t>Compile and install tap-2.01 kernel module</a:t>
            </a:r>
          </a:p>
          <a:p>
            <a:pPr lvl="0"/>
            <a:r>
              <a:rPr lang="fi-FI" sz="2200" dirty="0" smtClean="0"/>
              <a:t>Step 10. - Hijack session from workstation to target</a:t>
            </a:r>
          </a:p>
          <a:p>
            <a:pPr lvl="1"/>
            <a:r>
              <a:rPr lang="fi-FI" sz="2200" dirty="0" smtClean="0"/>
              <a:t>The </a:t>
            </a:r>
            <a:r>
              <a:rPr lang="fi-FI" sz="2200" dirty="0"/>
              <a:t>actual session hijacking</a:t>
            </a:r>
          </a:p>
          <a:p>
            <a:pPr lvl="0"/>
            <a:r>
              <a:rPr lang="fi-FI" sz="2200" dirty="0"/>
              <a:t>It all took ~ 42 </a:t>
            </a:r>
            <a:r>
              <a:rPr lang="fi-FI" sz="2200" dirty="0" smtClean="0"/>
              <a:t>minutes</a:t>
            </a:r>
            <a:endParaRPr lang="fi-FI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Unintended (?) Consequences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One side effect of a session hijack can be an </a:t>
            </a:r>
            <a:r>
              <a:rPr lang="en-US" dirty="0" smtClean="0"/>
              <a:t>“ACK </a:t>
            </a:r>
            <a:r>
              <a:rPr lang="en-US" dirty="0"/>
              <a:t>storm”</a:t>
            </a:r>
            <a:endParaRPr lang="fi-FI" dirty="0"/>
          </a:p>
          <a:p>
            <a:pPr lvl="0"/>
            <a:r>
              <a:rPr lang="fi-FI" dirty="0"/>
              <a:t>This can inadvertantly launch a DoS against the networks between Alice and Bob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96720" y="3505200"/>
            <a:ext cx="7913880" cy="2120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DoS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DoS attacks can be devestating for a network.  They result in</a:t>
            </a:r>
          </a:p>
          <a:p>
            <a:pPr lvl="1"/>
            <a:r>
              <a:rPr lang="fi-FI" dirty="0"/>
              <a:t>Down </a:t>
            </a:r>
            <a:r>
              <a:rPr lang="fi-FI" dirty="0" smtClean="0"/>
              <a:t>time</a:t>
            </a:r>
            <a:endParaRPr lang="fi-FI" dirty="0"/>
          </a:p>
          <a:p>
            <a:pPr lvl="1"/>
            <a:r>
              <a:rPr lang="fi-FI" dirty="0"/>
              <a:t>Loss of </a:t>
            </a:r>
            <a:r>
              <a:rPr lang="fi-FI" dirty="0" smtClean="0"/>
              <a:t>Revenue</a:t>
            </a:r>
            <a:endParaRPr lang="fi-FI" dirty="0"/>
          </a:p>
          <a:p>
            <a:pPr lvl="1"/>
            <a:r>
              <a:rPr lang="fi-FI" dirty="0"/>
              <a:t>Hardware &amp; software </a:t>
            </a:r>
            <a:r>
              <a:rPr lang="fi-FI" dirty="0" smtClean="0"/>
              <a:t>damage</a:t>
            </a:r>
            <a:endParaRPr lang="fi-FI" dirty="0"/>
          </a:p>
          <a:p>
            <a:pPr lvl="0"/>
            <a:r>
              <a:rPr lang="fi-FI" dirty="0"/>
              <a:t>They are also very hard to prevent, as they exploit normal network traffic</a:t>
            </a:r>
          </a:p>
          <a:p>
            <a:pPr lvl="1"/>
            <a:r>
              <a:rPr lang="fi-FI" dirty="0"/>
              <a:t>A brute force DoS is always possible</a:t>
            </a:r>
          </a:p>
          <a:p>
            <a:pPr lvl="1"/>
            <a:r>
              <a:rPr lang="fi-FI" dirty="0"/>
              <a:t>Accidental DoS can be caused by unusual (legitimate) interest in an unprepared organization</a:t>
            </a:r>
          </a:p>
          <a:p>
            <a:pPr lvl="0"/>
            <a:r>
              <a:rPr lang="fi-FI" dirty="0"/>
              <a:t>DoS attacks are among the most common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SYN Flood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Recall (once again) that TCP is stateful</a:t>
            </a:r>
          </a:p>
          <a:p>
            <a:pPr lvl="0"/>
            <a:r>
              <a:rPr lang="fi-FI" dirty="0"/>
              <a:t>When a connection is initiated</a:t>
            </a:r>
          </a:p>
          <a:p>
            <a:pPr lvl="1"/>
            <a:r>
              <a:rPr lang="fi-FI" dirty="0"/>
              <a:t>Alice sends Bob a SYN packet</a:t>
            </a:r>
          </a:p>
          <a:p>
            <a:pPr lvl="1"/>
            <a:r>
              <a:rPr lang="fi-FI" dirty="0"/>
              <a:t>Bob allocates resources for the TCP connection</a:t>
            </a:r>
          </a:p>
          <a:p>
            <a:pPr lvl="1"/>
            <a:r>
              <a:rPr lang="fi-FI" dirty="0"/>
              <a:t>Bob sends back a SYN ACK</a:t>
            </a:r>
          </a:p>
          <a:p>
            <a:pPr lvl="1"/>
            <a:r>
              <a:rPr lang="fi-FI" dirty="0"/>
              <a:t>Alice responds with an ACK and the connection is complete</a:t>
            </a:r>
          </a:p>
          <a:p>
            <a:pPr lvl="1"/>
            <a:r>
              <a:rPr lang="fi-FI" dirty="0"/>
              <a:t>But what if Alice never responds?</a:t>
            </a:r>
          </a:p>
          <a:p>
            <a:pPr lvl="2"/>
            <a:r>
              <a:rPr lang="fi-FI" dirty="0"/>
              <a:t>Bob should wait a time-out period before releasing the resources he allocated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TCP SYN Flood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Now, what if</a:t>
            </a:r>
          </a:p>
          <a:p>
            <a:pPr lvl="1"/>
            <a:r>
              <a:rPr lang="fi-FI" dirty="0"/>
              <a:t>Alice continually initiates connections with Bob</a:t>
            </a:r>
          </a:p>
          <a:p>
            <a:pPr lvl="1"/>
            <a:r>
              <a:rPr lang="fi-FI" dirty="0"/>
              <a:t>She never completes any of </a:t>
            </a:r>
            <a:r>
              <a:rPr lang="fi-FI" dirty="0" smtClean="0"/>
              <a:t>them</a:t>
            </a:r>
            <a:endParaRPr lang="fi-FI" dirty="0"/>
          </a:p>
          <a:p>
            <a:pPr lvl="1"/>
            <a:r>
              <a:rPr lang="fi-FI" dirty="0"/>
              <a:t>What happens to Bob's resources?</a:t>
            </a:r>
          </a:p>
          <a:p>
            <a:pPr lvl="2"/>
            <a:r>
              <a:rPr lang="fi-FI" dirty="0"/>
              <a:t>Eventually they run </a:t>
            </a:r>
            <a:r>
              <a:rPr lang="fi-FI" dirty="0" smtClean="0"/>
              <a:t>out</a:t>
            </a:r>
            <a:endParaRPr lang="fi-FI" dirty="0"/>
          </a:p>
          <a:p>
            <a:pPr lvl="2"/>
            <a:r>
              <a:rPr lang="fi-FI" dirty="0"/>
              <a:t>Bob will stop accepting connections</a:t>
            </a:r>
          </a:p>
          <a:p>
            <a:pPr lvl="1"/>
            <a:r>
              <a:rPr lang="fi-FI" dirty="0"/>
              <a:t>Bob is essentially shut down (unavailable)</a:t>
            </a:r>
          </a:p>
          <a:p>
            <a:pPr lvl="1"/>
            <a:r>
              <a:rPr lang="fi-FI" dirty="0"/>
              <a:t>Can be achieved with less traffic than brute force </a:t>
            </a:r>
            <a:r>
              <a:rPr lang="fi-FI" dirty="0" smtClean="0"/>
              <a:t>DoS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Smurf and Fraggle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i-FI" sz="2800" dirty="0"/>
              <a:t>Smurf Attack</a:t>
            </a:r>
          </a:p>
          <a:p>
            <a:pPr lvl="1"/>
            <a:r>
              <a:rPr lang="fi-FI" sz="2600" dirty="0"/>
              <a:t>Takes advantage of IP broadcast address</a:t>
            </a:r>
          </a:p>
          <a:p>
            <a:pPr lvl="1"/>
            <a:r>
              <a:rPr lang="fi-FI" sz="2600" dirty="0"/>
              <a:t>Concept:</a:t>
            </a:r>
          </a:p>
          <a:p>
            <a:pPr lvl="2"/>
            <a:r>
              <a:rPr lang="fi-FI" sz="2200" dirty="0"/>
              <a:t>Send a spoofed ping </a:t>
            </a:r>
            <a:r>
              <a:rPr lang="fi-FI" sz="2200" dirty="0" smtClean="0"/>
              <a:t>(with target’s address) to </a:t>
            </a:r>
            <a:r>
              <a:rPr lang="fi-FI" sz="2200" dirty="0"/>
              <a:t>a network's broadcast address (the bigger the network, the better)</a:t>
            </a:r>
          </a:p>
          <a:p>
            <a:pPr lvl="2"/>
            <a:r>
              <a:rPr lang="fi-FI" sz="2200" dirty="0"/>
              <a:t>Each host that receives the ping on the target network will respond, almost simultaneously</a:t>
            </a:r>
          </a:p>
          <a:p>
            <a:pPr lvl="2"/>
            <a:r>
              <a:rPr lang="fi-FI" sz="2200" dirty="0"/>
              <a:t>Result – instant DDoS</a:t>
            </a:r>
          </a:p>
          <a:p>
            <a:pPr lvl="0"/>
            <a:r>
              <a:rPr lang="fi-FI" sz="2800" dirty="0" smtClean="0"/>
              <a:t>Fraggle </a:t>
            </a:r>
            <a:r>
              <a:rPr lang="fi-FI" sz="2800" dirty="0"/>
              <a:t>Attack</a:t>
            </a:r>
          </a:p>
          <a:p>
            <a:pPr lvl="1"/>
            <a:r>
              <a:rPr lang="fi-FI" sz="2600" dirty="0"/>
              <a:t>The concept is the </a:t>
            </a:r>
            <a:r>
              <a:rPr lang="fi-FI" sz="2600" dirty="0" smtClean="0"/>
              <a:t>same</a:t>
            </a:r>
            <a:endParaRPr lang="fi-FI" sz="2600" dirty="0"/>
          </a:p>
          <a:p>
            <a:pPr lvl="1"/>
            <a:r>
              <a:rPr lang="fi-FI" sz="2600" dirty="0"/>
              <a:t>Uses CHARGEN and ECHO UDP services instead of ICMP</a:t>
            </a:r>
          </a:p>
          <a:p>
            <a:pPr lvl="2"/>
            <a:r>
              <a:rPr lang="fi-FI" sz="2200" dirty="0"/>
              <a:t>UDP ports 19 and </a:t>
            </a:r>
            <a:r>
              <a:rPr lang="fi-FI" sz="2200" dirty="0" smtClean="0"/>
              <a:t>7, respectively</a:t>
            </a:r>
            <a:endParaRPr lang="fi-FI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LAND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In a land attack:</a:t>
            </a:r>
          </a:p>
          <a:p>
            <a:pPr lvl="1"/>
            <a:r>
              <a:rPr lang="fi-FI" dirty="0"/>
              <a:t>A single packet is sent to target</a:t>
            </a:r>
          </a:p>
          <a:p>
            <a:pPr lvl="1"/>
            <a:r>
              <a:rPr lang="fi-FI" dirty="0"/>
              <a:t>Packet has </a:t>
            </a:r>
            <a:r>
              <a:rPr lang="fi-FI" dirty="0" smtClean="0"/>
              <a:t>the same </a:t>
            </a:r>
            <a:r>
              <a:rPr lang="fi-FI" dirty="0"/>
              <a:t>source and destination address and port </a:t>
            </a:r>
            <a:r>
              <a:rPr lang="fi-FI" dirty="0" smtClean="0"/>
              <a:t>number</a:t>
            </a:r>
            <a:endParaRPr lang="fi-FI" dirty="0"/>
          </a:p>
          <a:p>
            <a:pPr lvl="1"/>
            <a:r>
              <a:rPr lang="fi-FI" dirty="0"/>
              <a:t>When host recieves this packet, it usually slows down or comes to a </a:t>
            </a:r>
            <a:r>
              <a:rPr lang="fi-FI" dirty="0" smtClean="0"/>
              <a:t>halt</a:t>
            </a:r>
            <a:endParaRPr lang="fi-FI" dirty="0"/>
          </a:p>
          <a:p>
            <a:pPr lvl="2"/>
            <a:r>
              <a:rPr lang="fi-FI" dirty="0"/>
              <a:t>Host tries to initiate a connection with itself in an infinite </a:t>
            </a:r>
            <a:r>
              <a:rPr lang="fi-FI" dirty="0" smtClean="0"/>
              <a:t>loop</a:t>
            </a:r>
            <a:endParaRPr lang="fi-FI" dirty="0"/>
          </a:p>
          <a:p>
            <a:pPr lvl="1"/>
            <a:r>
              <a:rPr lang="fi-FI" dirty="0"/>
              <a:t>This is essentially a failure in the network stack implimentation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Teardrop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Also takes advantage of stack implimentation failure</a:t>
            </a:r>
          </a:p>
          <a:p>
            <a:pPr lvl="1"/>
            <a:r>
              <a:rPr lang="fi-FI" dirty="0" smtClean="0"/>
              <a:t>Attacker </a:t>
            </a:r>
            <a:r>
              <a:rPr lang="fi-FI" dirty="0"/>
              <a:t>sends a fragmented packet to the target</a:t>
            </a:r>
          </a:p>
          <a:p>
            <a:pPr lvl="1"/>
            <a:r>
              <a:rPr lang="fi-FI" dirty="0"/>
              <a:t>This packet has overlapping fragments</a:t>
            </a:r>
          </a:p>
          <a:p>
            <a:pPr lvl="2"/>
            <a:r>
              <a:rPr lang="fi-FI" dirty="0"/>
              <a:t>Fragment offset fields are set incorrectly so that the fragments do not align when </a:t>
            </a:r>
            <a:r>
              <a:rPr lang="fi-FI" dirty="0" smtClean="0"/>
              <a:t>reassembled</a:t>
            </a:r>
            <a:endParaRPr lang="fi-FI" dirty="0"/>
          </a:p>
          <a:p>
            <a:pPr lvl="1"/>
            <a:r>
              <a:rPr lang="fi-FI" dirty="0"/>
              <a:t>Some implimentations of the TCP/IP stack cause a system crash when they attempt to reassemble the </a:t>
            </a:r>
            <a:r>
              <a:rPr lang="fi-FI" dirty="0" smtClean="0"/>
              <a:t>packet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Ping of Death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Again, stack implimentation failure</a:t>
            </a:r>
          </a:p>
          <a:p>
            <a:pPr lvl="1"/>
            <a:r>
              <a:rPr lang="fi-FI" dirty="0" smtClean="0"/>
              <a:t>Attacker </a:t>
            </a:r>
            <a:r>
              <a:rPr lang="fi-FI" dirty="0"/>
              <a:t>sends a ping packet to the target</a:t>
            </a:r>
          </a:p>
          <a:p>
            <a:pPr lvl="1"/>
            <a:r>
              <a:rPr lang="fi-FI" dirty="0"/>
              <a:t>This ping packet has a size larger than the maximum allowed size (65,535 bytes</a:t>
            </a:r>
            <a:r>
              <a:rPr lang="fi-FI" dirty="0" smtClean="0"/>
              <a:t>)</a:t>
            </a:r>
            <a:endParaRPr lang="fi-FI" dirty="0"/>
          </a:p>
          <a:p>
            <a:pPr lvl="1"/>
            <a:r>
              <a:rPr lang="fi-FI" dirty="0"/>
              <a:t>Vulnurable systems will crash due to the inability to reassemble the </a:t>
            </a:r>
            <a:r>
              <a:rPr lang="fi-FI" dirty="0" smtClean="0"/>
              <a:t>oversized </a:t>
            </a:r>
            <a:r>
              <a:rPr lang="fi-FI" dirty="0"/>
              <a:t>ICMP packet</a:t>
            </a:r>
          </a:p>
          <a:p>
            <a:pPr lvl="2"/>
            <a:r>
              <a:rPr lang="fi-FI" dirty="0"/>
              <a:t>Maximum offset is 65,528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Winnuke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/>
              <a:t>As the name implies, only windows systems are vulnurable (older ones)</a:t>
            </a:r>
          </a:p>
          <a:p>
            <a:pPr lvl="1"/>
            <a:r>
              <a:rPr lang="fi-FI" dirty="0"/>
              <a:t>Concept:</a:t>
            </a:r>
          </a:p>
          <a:p>
            <a:pPr lvl="2"/>
            <a:r>
              <a:rPr lang="en-US" dirty="0"/>
              <a:t>Packets with </a:t>
            </a:r>
            <a:r>
              <a:rPr lang="en-US" dirty="0" smtClean="0"/>
              <a:t>“out </a:t>
            </a:r>
            <a:r>
              <a:rPr lang="en-US" dirty="0"/>
              <a:t>of band” data are sent to port 139 (SMB) on a windows box</a:t>
            </a:r>
            <a:endParaRPr lang="fi-FI" dirty="0"/>
          </a:p>
          <a:p>
            <a:pPr lvl="3"/>
            <a:r>
              <a:rPr lang="en-US" dirty="0" smtClean="0"/>
              <a:t>“out </a:t>
            </a:r>
            <a:r>
              <a:rPr lang="en-US" dirty="0"/>
              <a:t>of band” data = TCP urgent data flag was set</a:t>
            </a:r>
            <a:endParaRPr lang="fi-FI" dirty="0"/>
          </a:p>
          <a:p>
            <a:pPr lvl="2"/>
            <a:r>
              <a:rPr lang="fi-FI" dirty="0"/>
              <a:t>When the packet arrives, the operating system does not handle the data properly</a:t>
            </a:r>
          </a:p>
          <a:p>
            <a:pPr lvl="2"/>
            <a:r>
              <a:rPr lang="en-US" dirty="0"/>
              <a:t>The result is a system crash (via the </a:t>
            </a:r>
            <a:r>
              <a:rPr lang="en-US" dirty="0" smtClean="0"/>
              <a:t>“Blue </a:t>
            </a:r>
            <a:r>
              <a:rPr lang="en-US" dirty="0"/>
              <a:t>Screen of Death”)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Engineering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classic </a:t>
            </a:r>
            <a:r>
              <a:rPr lang="en-US" dirty="0" smtClean="0"/>
              <a:t>pretexts</a:t>
            </a:r>
            <a:endParaRPr lang="en-US" dirty="0"/>
          </a:p>
          <a:p>
            <a:pPr lvl="1"/>
            <a:r>
              <a:rPr lang="en-US" dirty="0" smtClean="0"/>
              <a:t>“New employee” </a:t>
            </a:r>
            <a:r>
              <a:rPr lang="en-US" dirty="0"/>
              <a:t>calls the help desk.  He / she can't figure out how to do a particular </a:t>
            </a:r>
            <a:r>
              <a:rPr lang="en-US" dirty="0" smtClean="0"/>
              <a:t>task</a:t>
            </a:r>
            <a:endParaRPr lang="en-US" dirty="0"/>
          </a:p>
          <a:p>
            <a:pPr lvl="1"/>
            <a:r>
              <a:rPr lang="en-US" dirty="0" smtClean="0"/>
              <a:t>“Angry manager” </a:t>
            </a:r>
            <a:r>
              <a:rPr lang="en-US" dirty="0"/>
              <a:t>calls a lower level employee because a system has stopped </a:t>
            </a:r>
            <a:r>
              <a:rPr lang="en-US" dirty="0" smtClean="0"/>
              <a:t>working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smtClean="0"/>
              <a:t>“system administrator” </a:t>
            </a:r>
            <a:r>
              <a:rPr lang="en-US" dirty="0"/>
              <a:t>calls an employee to fix something on the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dirty="0" smtClean="0"/>
              <a:t>“employee” </a:t>
            </a:r>
            <a:r>
              <a:rPr lang="en-US" dirty="0"/>
              <a:t>has lost some important information and calls another employee to get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8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sz="2800" dirty="0"/>
              <a:t>There are many tools for testing and executing the attacks mentioned (as well as a slew of other attacks)</a:t>
            </a:r>
          </a:p>
          <a:p>
            <a:pPr lvl="0"/>
            <a:r>
              <a:rPr lang="fi-FI" sz="2800" dirty="0"/>
              <a:t>Some attacks (particularly the newer ones) require that the attacker impliment his or her own software</a:t>
            </a:r>
          </a:p>
          <a:p>
            <a:pPr lvl="1"/>
            <a:r>
              <a:rPr lang="fi-FI" dirty="0"/>
              <a:t>Sometimes they are helped with pre-written </a:t>
            </a:r>
            <a:r>
              <a:rPr lang="fi-FI" dirty="0" smtClean="0"/>
              <a:t>libraries</a:t>
            </a:r>
            <a:endParaRPr lang="fi-FI" dirty="0"/>
          </a:p>
          <a:p>
            <a:pPr lvl="0"/>
            <a:r>
              <a:rPr lang="fi-FI" dirty="0"/>
              <a:t>Tools references:</a:t>
            </a:r>
          </a:p>
          <a:p>
            <a:pPr lvl="1"/>
            <a:r>
              <a:rPr lang="fi-FI" sz="2000" dirty="0">
                <a:hlinkClick r:id="rId2"/>
              </a:rPr>
              <a:t>http://sectools.org/</a:t>
            </a:r>
          </a:p>
          <a:p>
            <a:pPr lvl="1"/>
            <a:r>
              <a:rPr lang="fi-FI" sz="2000" dirty="0">
                <a:hlinkClick r:id="rId3"/>
              </a:rPr>
              <a:t>http://www.foundstone.com/us/index.asp</a:t>
            </a:r>
          </a:p>
          <a:p>
            <a:pPr lvl="1"/>
            <a:r>
              <a:rPr lang="fi-FI" sz="2000" dirty="0">
                <a:hlinkClick r:id="rId4"/>
              </a:rPr>
              <a:t>http://www.metasploit.com/</a:t>
            </a:r>
          </a:p>
          <a:p>
            <a:pPr lvl="1"/>
            <a:r>
              <a:rPr lang="fi-FI" sz="2000" dirty="0">
                <a:hlinkClick r:id="rId5"/>
              </a:rPr>
              <a:t>http://www.nessus.org/nessus/</a:t>
            </a:r>
          </a:p>
          <a:p>
            <a:pPr lvl="1"/>
            <a:r>
              <a:rPr lang="fi-FI" sz="2000" dirty="0">
                <a:hlinkClick r:id="rId6"/>
              </a:rPr>
              <a:t>http://www.remote-exploit.org/</a:t>
            </a:r>
          </a:p>
          <a:p>
            <a:pPr lvl="1"/>
            <a:r>
              <a:rPr lang="fi-FI" sz="2000" dirty="0"/>
              <a:t>Cisco Penetration Testing &amp; Network Defense</a:t>
            </a:r>
          </a:p>
          <a:p>
            <a:pPr lvl="1"/>
            <a:r>
              <a:rPr lang="fi-FI" sz="2000" dirty="0"/>
              <a:t>and a LOT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 1</a:t>
            </a:r>
          </a:p>
          <a:p>
            <a:pPr lvl="1"/>
            <a:r>
              <a:rPr lang="en-US" dirty="0" smtClean="0"/>
              <a:t>Friday 9am-12pm</a:t>
            </a:r>
          </a:p>
          <a:p>
            <a:pPr lvl="1"/>
            <a:r>
              <a:rPr lang="en-US" dirty="0" smtClean="0"/>
              <a:t>Due Feb. 5</a:t>
            </a:r>
          </a:p>
          <a:p>
            <a:r>
              <a:rPr lang="en-US" dirty="0" smtClean="0"/>
              <a:t>Grades have been posted for Quiz 1</a:t>
            </a:r>
          </a:p>
          <a:p>
            <a:r>
              <a:rPr lang="en-US" dirty="0" smtClean="0"/>
              <a:t>Another quiz next session (Jan. 31)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7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6572</TotalTime>
  <Words>5562</Words>
  <Application>Microsoft Office PowerPoint</Application>
  <PresentationFormat>On-screen Show (4:3)</PresentationFormat>
  <Paragraphs>829</Paragraphs>
  <Slides>91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Origin</vt:lpstr>
      <vt:lpstr>OpenOffice.org</vt:lpstr>
      <vt:lpstr>Network Attacks</vt:lpstr>
      <vt:lpstr>Some References</vt:lpstr>
      <vt:lpstr>Some References</vt:lpstr>
      <vt:lpstr>Terminology Review</vt:lpstr>
      <vt:lpstr>Outline</vt:lpstr>
      <vt:lpstr>Vulnerabilities</vt:lpstr>
      <vt:lpstr>Reconnaissance</vt:lpstr>
      <vt:lpstr>Social Engineering</vt:lpstr>
      <vt:lpstr>Social Engineering (cont.)</vt:lpstr>
      <vt:lpstr>Physical Break-Ins</vt:lpstr>
      <vt:lpstr>Publicly Available Information</vt:lpstr>
      <vt:lpstr>Searching the Web - Google</vt:lpstr>
      <vt:lpstr>Google Operatives</vt:lpstr>
      <vt:lpstr>Company's Website</vt:lpstr>
      <vt:lpstr>WHOIS Database</vt:lpstr>
      <vt:lpstr>DNS Interrogation</vt:lpstr>
      <vt:lpstr>DNS lookup</vt:lpstr>
      <vt:lpstr>DNS Interrogation (cont.)</vt:lpstr>
      <vt:lpstr>Network Mapping</vt:lpstr>
      <vt:lpstr>Port Scanning</vt:lpstr>
      <vt:lpstr>Port Scanning – Types</vt:lpstr>
      <vt:lpstr>Port Scanning – Types (cont.)</vt:lpstr>
      <vt:lpstr>Port Scanning – Types (cont.)</vt:lpstr>
      <vt:lpstr>Port Scanning – Types (cont.)</vt:lpstr>
      <vt:lpstr>Port Scanning – Types (cont.)</vt:lpstr>
      <vt:lpstr>Port Scanning – Types (cont.)</vt:lpstr>
      <vt:lpstr>Port Scanning – Types (cont.)</vt:lpstr>
      <vt:lpstr>Port Scanning – Types (cont.)</vt:lpstr>
      <vt:lpstr>Port Scanning – Types (cont.)</vt:lpstr>
      <vt:lpstr>Port Scanning – Types (cont.)</vt:lpstr>
      <vt:lpstr>Idle Scan</vt:lpstr>
      <vt:lpstr>Idle Scan</vt:lpstr>
      <vt:lpstr>PowerPoint Presentation</vt:lpstr>
      <vt:lpstr>RPC Scanning</vt:lpstr>
      <vt:lpstr>RPC Operation</vt:lpstr>
      <vt:lpstr>More on RPC</vt:lpstr>
      <vt:lpstr>RPC Scanning</vt:lpstr>
      <vt:lpstr>Version Scanning</vt:lpstr>
      <vt:lpstr>OS Fingerprinting</vt:lpstr>
      <vt:lpstr>OS Fingerprinting</vt:lpstr>
      <vt:lpstr>Enumeration</vt:lpstr>
      <vt:lpstr>Gaining Access</vt:lpstr>
      <vt:lpstr>Buffer Overflows - Intro</vt:lpstr>
      <vt:lpstr>Buffer Overflows - Concept</vt:lpstr>
      <vt:lpstr>Memory</vt:lpstr>
      <vt:lpstr>Memory</vt:lpstr>
      <vt:lpstr>Memory Segments</vt:lpstr>
      <vt:lpstr>Process Execution</vt:lpstr>
      <vt:lpstr>The Stack</vt:lpstr>
      <vt:lpstr>The Stack</vt:lpstr>
      <vt:lpstr>The Stack</vt:lpstr>
      <vt:lpstr>Stack Smashing</vt:lpstr>
      <vt:lpstr>How They Occur</vt:lpstr>
      <vt:lpstr>Buffer Overflow Anatomy</vt:lpstr>
      <vt:lpstr>Buffer Overflow Anatomy</vt:lpstr>
      <vt:lpstr>Buffer Overflow Anatomy</vt:lpstr>
      <vt:lpstr>Other Types of Overflows</vt:lpstr>
      <vt:lpstr>Other Types of Overflows</vt:lpstr>
      <vt:lpstr>Buffer Overflows – Network Security?</vt:lpstr>
      <vt:lpstr>Preventing Buffer Overflows</vt:lpstr>
      <vt:lpstr>Remember ARP?</vt:lpstr>
      <vt:lpstr>ARP Poisoning / Spoofing</vt:lpstr>
      <vt:lpstr>ARP Poisoning / Spoofing</vt:lpstr>
      <vt:lpstr>ARP Poisoning / Spoofing</vt:lpstr>
      <vt:lpstr>IP Address Spoofing</vt:lpstr>
      <vt:lpstr>IP Address Spoofing</vt:lpstr>
      <vt:lpstr>DNS Spoofing</vt:lpstr>
      <vt:lpstr>DNS Spoofing</vt:lpstr>
      <vt:lpstr>Review – TCP Connections</vt:lpstr>
      <vt:lpstr>TCP Session Hijacking</vt:lpstr>
      <vt:lpstr>TCP Session Hijacking</vt:lpstr>
      <vt:lpstr>Hijacking vs. Replay</vt:lpstr>
      <vt:lpstr>TCP Session Hijacking </vt:lpstr>
      <vt:lpstr>TCP Session Hijacking</vt:lpstr>
      <vt:lpstr>TCP Session Hijacking</vt:lpstr>
      <vt:lpstr>Review – TCP Connections</vt:lpstr>
      <vt:lpstr>Guessing Sequence Numbers</vt:lpstr>
      <vt:lpstr>Guessing Sequence Numbers</vt:lpstr>
      <vt:lpstr>Mitnick's Attack</vt:lpstr>
      <vt:lpstr>Mitnick's Attack</vt:lpstr>
      <vt:lpstr>Unintended (?) Consequences</vt:lpstr>
      <vt:lpstr>DoS Attacks</vt:lpstr>
      <vt:lpstr>TCP SYN Flood</vt:lpstr>
      <vt:lpstr>TCP SYN Flood</vt:lpstr>
      <vt:lpstr>Smurf and Fraggle Attacks</vt:lpstr>
      <vt:lpstr>LAND Attack</vt:lpstr>
      <vt:lpstr>Teardrop Attack</vt:lpstr>
      <vt:lpstr>Ping of Death</vt:lpstr>
      <vt:lpstr>Winnuke</vt:lpstr>
      <vt:lpstr>Tools</vt:lpstr>
      <vt:lpstr>Announcements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Amir</dc:creator>
  <cp:lastModifiedBy>Amir</cp:lastModifiedBy>
  <cp:revision>591</cp:revision>
  <dcterms:created xsi:type="dcterms:W3CDTF">2006-08-16T00:00:00Z</dcterms:created>
  <dcterms:modified xsi:type="dcterms:W3CDTF">2013-01-29T14:20:41Z</dcterms:modified>
</cp:coreProperties>
</file>